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85" r:id="rId5"/>
    <p:sldId id="286" r:id="rId6"/>
    <p:sldId id="315" r:id="rId7"/>
    <p:sldId id="317" r:id="rId8"/>
    <p:sldId id="318" r:id="rId9"/>
    <p:sldId id="321" r:id="rId10"/>
    <p:sldId id="320" r:id="rId11"/>
    <p:sldId id="322" r:id="rId12"/>
    <p:sldId id="323" r:id="rId13"/>
    <p:sldId id="325" r:id="rId14"/>
    <p:sldId id="319" r:id="rId15"/>
    <p:sldId id="289" r:id="rId16"/>
    <p:sldId id="297" r:id="rId17"/>
    <p:sldId id="324"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5F1"/>
    <a:srgbClr val="D3F8F9"/>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27" autoAdjust="0"/>
  </p:normalViewPr>
  <p:slideViewPr>
    <p:cSldViewPr snapToGrid="0">
      <p:cViewPr varScale="1">
        <p:scale>
          <a:sx n="63" d="100"/>
          <a:sy n="63" d="100"/>
        </p:scale>
        <p:origin x="696" y="6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06/04/2022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9CF2995-AB43-4B7C-B8CD-9DC7C3692A9C}" type="slidenum">
              <a:rPr lang="en-GB" smtClean="0"/>
              <a:pPr/>
              <a:t>1</a:t>
            </a:fld>
            <a:endParaRPr lang="en-GB"/>
          </a:p>
        </p:txBody>
      </p:sp>
    </p:spTree>
    <p:extLst>
      <p:ext uri="{BB962C8B-B14F-4D97-AF65-F5344CB8AC3E}">
        <p14:creationId xmlns:p14="http://schemas.microsoft.com/office/powerpoint/2010/main" val="77777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 does IPCHEM contribute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Unique source for exploring </a:t>
            </a:r>
            <a:r>
              <a:rPr lang="en-GB" sz="1200" b="1" kern="1200" dirty="0">
                <a:solidFill>
                  <a:schemeClr val="tx1"/>
                </a:solidFill>
                <a:effectLst/>
                <a:latin typeface="+mn-lt"/>
                <a:ea typeface="+mn-ea"/>
                <a:cs typeface="+mn-cs"/>
              </a:rPr>
              <a:t>chemical occurrence data across different media </a:t>
            </a:r>
            <a:r>
              <a:rPr lang="en-GB" sz="1200" b="0" kern="1200" dirty="0">
                <a:solidFill>
                  <a:schemeClr val="tx1"/>
                </a:solidFill>
                <a:effectLst/>
                <a:latin typeface="+mn-lt"/>
                <a:ea typeface="+mn-ea"/>
                <a:cs typeface="+mn-cs"/>
              </a:rPr>
              <a:t>covering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human biomonitoring, and monitoring of environmental media, consumer products and indoor air; and food and feed;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IPCHEM includes data for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than 3000 substances and 450 </a:t>
            </a:r>
            <a:r>
              <a:rPr lang="en-GB" sz="1200" kern="1200" dirty="0" err="1">
                <a:solidFill>
                  <a:schemeClr val="tx1"/>
                </a:solidFill>
                <a:effectLst/>
                <a:latin typeface="+mn-lt"/>
                <a:ea typeface="+mn-ea"/>
                <a:cs typeface="+mn-cs"/>
              </a:rPr>
              <a:t>mio</a:t>
            </a:r>
            <a:r>
              <a:rPr lang="en-GB" sz="1200" kern="1200" dirty="0">
                <a:solidFill>
                  <a:schemeClr val="tx1"/>
                </a:solidFill>
                <a:effectLst/>
                <a:latin typeface="+mn-lt"/>
                <a:ea typeface="+mn-ea"/>
                <a:cs typeface="+mn-cs"/>
              </a:rPr>
              <a:t> concentration measurements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m</a:t>
            </a:r>
            <a:r>
              <a:rPr lang="en-GB" sz="1200" kern="1200" dirty="0">
                <a:solidFill>
                  <a:schemeClr val="tx1"/>
                </a:solidFill>
                <a:effectLst/>
                <a:latin typeface="+mn-lt"/>
                <a:ea typeface="+mn-ea"/>
                <a:cs typeface="+mn-cs"/>
              </a:rPr>
              <a:t>ost data rich areas are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environmental monitoring and </a:t>
            </a:r>
            <a:r>
              <a:rPr lang="en-GB" sz="1200" kern="1200" dirty="0" err="1">
                <a:solidFill>
                  <a:schemeClr val="tx1"/>
                </a:solidFill>
                <a:effectLst/>
                <a:latin typeface="+mn-lt"/>
                <a:ea typeface="+mn-ea"/>
                <a:cs typeface="+mn-cs"/>
              </a:rPr>
              <a:t>f&amp;f</a:t>
            </a:r>
            <a:r>
              <a:rPr lang="en-GB" sz="1200" kern="1200" dirty="0">
                <a:solidFill>
                  <a:schemeClr val="tx1"/>
                </a:solidFill>
                <a:effectLst/>
                <a:latin typeface="+mn-lt"/>
                <a:ea typeface="+mn-ea"/>
                <a:cs typeface="+mn-cs"/>
              </a:rPr>
              <a:t> monitoring, but also the other</a:t>
            </a:r>
            <a:r>
              <a:rPr lang="en-GB" sz="1200" kern="1200" baseline="0" dirty="0">
                <a:solidFill>
                  <a:schemeClr val="tx1"/>
                </a:solidFill>
                <a:effectLst/>
                <a:latin typeface="+mn-lt"/>
                <a:ea typeface="+mn-ea"/>
                <a:cs typeface="+mn-cs"/>
              </a:rPr>
              <a:t> areas are expected to increase considerably in the near future </a:t>
            </a:r>
            <a:endParaRPr lang="en-GB" sz="1200" kern="1200" dirty="0">
              <a:solidFill>
                <a:schemeClr val="tx1"/>
              </a:solidFill>
              <a:effectLst/>
              <a:latin typeface="+mn-lt"/>
              <a:ea typeface="+mn-ea"/>
              <a:cs typeface="+mn-cs"/>
            </a:endParaRPr>
          </a:p>
          <a:p>
            <a:pPr marL="171450" indent="-171450">
              <a:buFont typeface="Wingdings" panose="05000000000000000000" pitchFamily="2" charset="2"/>
              <a:buChar char="à"/>
            </a:pPr>
            <a:r>
              <a:rPr lang="en-GB" dirty="0">
                <a:sym typeface="Wingdings" panose="05000000000000000000" pitchFamily="2" charset="2"/>
              </a:rPr>
              <a:t>This is only possible thanks to the openness and willingness to share data by our data providers, which are EU institutions</a:t>
            </a:r>
            <a:r>
              <a:rPr lang="en-GB" baseline="0" dirty="0">
                <a:sym typeface="Wingdings" panose="05000000000000000000" pitchFamily="2" charset="2"/>
              </a:rPr>
              <a:t> and agencies, MS authorities, and research projects, with whom we collaborate as partners to further develop and improve IPCHEM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Click</a:t>
            </a:r>
            <a:r>
              <a:rPr lang="en-GB" sz="1200" kern="1200" baseline="0" dirty="0">
                <a:solidFill>
                  <a:schemeClr val="tx1"/>
                </a:solidFill>
                <a:effectLst/>
                <a:latin typeface="+mn-lt"/>
                <a:ea typeface="+mn-ea"/>
                <a:cs typeface="+mn-cs"/>
              </a:rPr>
              <a:t> for animation</a:t>
            </a:r>
            <a:r>
              <a:rPr lang="en-GB" sz="1200" kern="1200" baseline="0" dirty="0">
                <a:solidFill>
                  <a:schemeClr val="tx1"/>
                </a:solidFill>
                <a:effectLst/>
                <a:latin typeface="+mn-lt"/>
                <a:ea typeface="+mn-ea"/>
                <a:cs typeface="+mn-cs"/>
                <a:sym typeface="Wingdings" panose="05000000000000000000" pitchFamily="2" charset="2"/>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Apart from the volume of data</a:t>
            </a:r>
            <a:r>
              <a:rPr lang="en-GB" sz="1200" kern="1200" baseline="0" dirty="0">
                <a:solidFill>
                  <a:schemeClr val="tx1"/>
                </a:solidFill>
                <a:effectLst/>
                <a:latin typeface="+mn-lt"/>
                <a:ea typeface="+mn-ea"/>
                <a:cs typeface="+mn-cs"/>
              </a:rPr>
              <a:t> available, the big benefit to the users is that they can gather data from across media via a single platform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Data</a:t>
            </a:r>
            <a:r>
              <a:rPr lang="en-GB" sz="1200" kern="1200" baseline="0" dirty="0">
                <a:solidFill>
                  <a:schemeClr val="tx1"/>
                </a:solidFill>
                <a:effectLst/>
                <a:latin typeface="+mn-lt"/>
                <a:ea typeface="+mn-ea"/>
                <a:cs typeface="+mn-cs"/>
              </a:rPr>
              <a:t> integrated in IPCHEM are h</a:t>
            </a:r>
            <a:r>
              <a:rPr lang="en-GB" sz="1200" kern="1200" dirty="0">
                <a:solidFill>
                  <a:schemeClr val="tx1"/>
                </a:solidFill>
                <a:effectLst/>
                <a:latin typeface="+mn-lt"/>
                <a:ea typeface="+mn-ea"/>
                <a:cs typeface="+mn-cs"/>
              </a:rPr>
              <a:t>armonised for</a:t>
            </a:r>
            <a:r>
              <a:rPr lang="en-GB" sz="1200" kern="1200" baseline="0" dirty="0">
                <a:solidFill>
                  <a:schemeClr val="tx1"/>
                </a:solidFill>
                <a:effectLst/>
                <a:latin typeface="+mn-lt"/>
                <a:ea typeface="+mn-ea"/>
                <a:cs typeface="+mn-cs"/>
              </a:rPr>
              <a:t> the most relevant parameters </a:t>
            </a:r>
            <a:r>
              <a:rPr lang="en-GB" sz="1200" kern="1200" dirty="0">
                <a:solidFill>
                  <a:schemeClr val="tx1"/>
                </a:solidFill>
                <a:effectLst/>
                <a:latin typeface="+mn-lt"/>
                <a:ea typeface="+mn-ea"/>
                <a:cs typeface="+mn-cs"/>
              </a:rPr>
              <a:t>and quality checked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always publish</a:t>
            </a:r>
            <a:r>
              <a:rPr lang="en-GB" sz="1200" b="1" kern="1200" dirty="0">
                <a:solidFill>
                  <a:schemeClr val="tx1"/>
                </a:solidFill>
                <a:effectLst/>
                <a:latin typeface="+mn-lt"/>
                <a:ea typeface="+mn-ea"/>
                <a:cs typeface="+mn-cs"/>
              </a:rPr>
              <a:t> Metadata</a:t>
            </a:r>
            <a:r>
              <a:rPr lang="en-GB" sz="1200" kern="1200" dirty="0">
                <a:solidFill>
                  <a:schemeClr val="tx1"/>
                </a:solidFill>
                <a:effectLst/>
                <a:latin typeface="+mn-lt"/>
                <a:ea typeface="+mn-ea"/>
                <a:cs typeface="+mn-cs"/>
              </a:rPr>
              <a:t> (summaries) describing the data collections,</a:t>
            </a:r>
            <a:r>
              <a:rPr lang="en-GB" sz="1200" kern="1200" baseline="0" dirty="0">
                <a:solidFill>
                  <a:schemeClr val="tx1"/>
                </a:solidFill>
                <a:effectLst/>
                <a:latin typeface="+mn-lt"/>
                <a:ea typeface="+mn-ea"/>
                <a:cs typeface="+mn-cs"/>
              </a:rPr>
              <a:t> such as the monitoring purpose, links to additional references and a contact point, </a:t>
            </a:r>
            <a:r>
              <a:rPr lang="en-GB" sz="1200" kern="1200" dirty="0">
                <a:solidFill>
                  <a:schemeClr val="tx1"/>
                </a:solidFill>
                <a:effectLst/>
                <a:latin typeface="+mn-lt"/>
                <a:ea typeface="+mn-ea"/>
                <a:cs typeface="+mn-cs"/>
              </a:rPr>
              <a:t>allowing </a:t>
            </a:r>
            <a:r>
              <a:rPr lang="en-GB" sz="1200" b="1" kern="1200" dirty="0">
                <a:solidFill>
                  <a:schemeClr val="tx1"/>
                </a:solidFill>
                <a:effectLst/>
                <a:latin typeface="+mn-lt"/>
                <a:ea typeface="+mn-ea"/>
                <a:cs typeface="+mn-cs"/>
              </a:rPr>
              <a:t>direct interaction</a:t>
            </a:r>
            <a:r>
              <a:rPr lang="en-GB" sz="1200" kern="1200" dirty="0">
                <a:solidFill>
                  <a:schemeClr val="tx1"/>
                </a:solidFill>
                <a:effectLst/>
                <a:latin typeface="+mn-lt"/>
                <a:ea typeface="+mn-ea"/>
                <a:cs typeface="+mn-cs"/>
              </a:rPr>
              <a:t> with data providers</a:t>
            </a:r>
            <a:r>
              <a:rPr lang="en-GB" sz="1200" kern="1200" baseline="0" dirty="0">
                <a:solidFill>
                  <a:schemeClr val="tx1"/>
                </a:solidFill>
                <a:effectLst/>
                <a:latin typeface="+mn-lt"/>
                <a:ea typeface="+mn-ea"/>
                <a:cs typeface="+mn-cs"/>
              </a:rPr>
              <a:t> for questions of data interpretation.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datasets (around 70%) are </a:t>
            </a:r>
            <a:r>
              <a:rPr lang="en-GB" sz="1200" b="1" kern="1200" dirty="0">
                <a:solidFill>
                  <a:schemeClr val="tx1"/>
                </a:solidFill>
                <a:effectLst/>
                <a:latin typeface="+mn-lt"/>
                <a:ea typeface="+mn-ea"/>
                <a:cs typeface="+mn-cs"/>
              </a:rPr>
              <a:t>publicly available</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in some cases access is restricted because of e.g. data protection rules.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411206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11</a:t>
            </a:fld>
            <a:endParaRPr lang="en-GB"/>
          </a:p>
        </p:txBody>
      </p:sp>
    </p:spTree>
    <p:extLst>
      <p:ext uri="{BB962C8B-B14F-4D97-AF65-F5344CB8AC3E}">
        <p14:creationId xmlns:p14="http://schemas.microsoft.com/office/powerpoint/2010/main" val="273408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IPCHEM is a collaborative project, working with many different partners,</a:t>
            </a:r>
            <a:r>
              <a:rPr lang="en-US" sz="1200" b="0" kern="1200" baseline="0" dirty="0">
                <a:solidFill>
                  <a:schemeClr val="tx1"/>
                </a:solidFill>
                <a:effectLst/>
                <a:latin typeface="+mn-lt"/>
                <a:ea typeface="+mn-ea"/>
                <a:cs typeface="+mn-cs"/>
              </a:rPr>
              <a:t> including data providers and data users, researchers, policy makers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Uses:</a:t>
            </a:r>
          </a:p>
          <a:p>
            <a:r>
              <a:rPr lang="en-US" sz="1200" kern="1200" dirty="0">
                <a:solidFill>
                  <a:schemeClr val="tx1"/>
                </a:solidFill>
                <a:effectLst/>
                <a:latin typeface="+mn-lt"/>
                <a:ea typeface="+mn-ea"/>
                <a:cs typeface="+mn-cs"/>
              </a:rPr>
              <a:t>Monitoring time and spatial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Risk/impact indicators</a:t>
            </a:r>
          </a:p>
          <a:p>
            <a:r>
              <a:rPr lang="en-US" sz="1200" kern="1200" dirty="0">
                <a:solidFill>
                  <a:schemeClr val="tx1"/>
                </a:solidFill>
                <a:effectLst/>
                <a:latin typeface="+mn-lt"/>
                <a:ea typeface="+mn-ea"/>
                <a:cs typeface="+mn-cs"/>
              </a:rPr>
              <a:t>Monitoring compliance and targeting intervention</a:t>
            </a:r>
          </a:p>
          <a:p>
            <a:r>
              <a:rPr lang="en-US" sz="1200" kern="1200" dirty="0">
                <a:solidFill>
                  <a:schemeClr val="tx1"/>
                </a:solidFill>
                <a:effectLst/>
                <a:latin typeface="+mn-lt"/>
                <a:ea typeface="+mn-ea"/>
                <a:cs typeface="+mn-cs"/>
              </a:rPr>
              <a:t>Impact of regulatory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Regulatory risk assessments</a:t>
            </a:r>
          </a:p>
        </p:txBody>
      </p:sp>
      <p:sp>
        <p:nvSpPr>
          <p:cNvPr id="4" name="Slide Number Placeholder 3"/>
          <p:cNvSpPr>
            <a:spLocks noGrp="1"/>
          </p:cNvSpPr>
          <p:nvPr>
            <p:ph type="sldNum" sz="quarter" idx="10"/>
          </p:nvPr>
        </p:nvSpPr>
        <p:spPr/>
        <p:txBody>
          <a:bodyPr/>
          <a:lstStyle/>
          <a:p>
            <a:fld id="{59CF2995-AB43-4B7C-B8CD-9DC7C3692A9C}" type="slidenum">
              <a:rPr lang="en-GB" smtClean="0"/>
              <a:pPr/>
              <a:t>12</a:t>
            </a:fld>
            <a:endParaRPr lang="en-GB"/>
          </a:p>
        </p:txBody>
      </p:sp>
    </p:spTree>
    <p:extLst>
      <p:ext uri="{BB962C8B-B14F-4D97-AF65-F5344CB8AC3E}">
        <p14:creationId xmlns:p14="http://schemas.microsoft.com/office/powerpoint/2010/main" val="230097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 does IPCHEM contribute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Unique source for exploring </a:t>
            </a:r>
            <a:r>
              <a:rPr lang="en-GB" sz="1200" b="1" kern="1200" dirty="0">
                <a:solidFill>
                  <a:schemeClr val="tx1"/>
                </a:solidFill>
                <a:effectLst/>
                <a:latin typeface="+mn-lt"/>
                <a:ea typeface="+mn-ea"/>
                <a:cs typeface="+mn-cs"/>
              </a:rPr>
              <a:t>chemical occurrence data across different media </a:t>
            </a:r>
            <a:r>
              <a:rPr lang="en-GB" sz="1200" b="0" kern="1200" dirty="0">
                <a:solidFill>
                  <a:schemeClr val="tx1"/>
                </a:solidFill>
                <a:effectLst/>
                <a:latin typeface="+mn-lt"/>
                <a:ea typeface="+mn-ea"/>
                <a:cs typeface="+mn-cs"/>
              </a:rPr>
              <a:t>covering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human biomonitoring, and monitoring of environmental media, consumer products and indoor air; and food and feed;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IPCHEM includes data for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than 3000 substances and 450 </a:t>
            </a:r>
            <a:r>
              <a:rPr lang="en-GB" sz="1200" kern="1200" dirty="0" err="1">
                <a:solidFill>
                  <a:schemeClr val="tx1"/>
                </a:solidFill>
                <a:effectLst/>
                <a:latin typeface="+mn-lt"/>
                <a:ea typeface="+mn-ea"/>
                <a:cs typeface="+mn-cs"/>
              </a:rPr>
              <a:t>mio</a:t>
            </a:r>
            <a:r>
              <a:rPr lang="en-GB" sz="1200" kern="1200" dirty="0">
                <a:solidFill>
                  <a:schemeClr val="tx1"/>
                </a:solidFill>
                <a:effectLst/>
                <a:latin typeface="+mn-lt"/>
                <a:ea typeface="+mn-ea"/>
                <a:cs typeface="+mn-cs"/>
              </a:rPr>
              <a:t> concentration measurements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m</a:t>
            </a:r>
            <a:r>
              <a:rPr lang="en-GB" sz="1200" kern="1200" dirty="0">
                <a:solidFill>
                  <a:schemeClr val="tx1"/>
                </a:solidFill>
                <a:effectLst/>
                <a:latin typeface="+mn-lt"/>
                <a:ea typeface="+mn-ea"/>
                <a:cs typeface="+mn-cs"/>
              </a:rPr>
              <a:t>ost data rich areas are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environmental monitoring and </a:t>
            </a:r>
            <a:r>
              <a:rPr lang="en-GB" sz="1200" kern="1200" dirty="0" err="1">
                <a:solidFill>
                  <a:schemeClr val="tx1"/>
                </a:solidFill>
                <a:effectLst/>
                <a:latin typeface="+mn-lt"/>
                <a:ea typeface="+mn-ea"/>
                <a:cs typeface="+mn-cs"/>
              </a:rPr>
              <a:t>f&amp;f</a:t>
            </a:r>
            <a:r>
              <a:rPr lang="en-GB" sz="1200" kern="1200" dirty="0">
                <a:solidFill>
                  <a:schemeClr val="tx1"/>
                </a:solidFill>
                <a:effectLst/>
                <a:latin typeface="+mn-lt"/>
                <a:ea typeface="+mn-ea"/>
                <a:cs typeface="+mn-cs"/>
              </a:rPr>
              <a:t> monitoring, but also the other</a:t>
            </a:r>
            <a:r>
              <a:rPr lang="en-GB" sz="1200" kern="1200" baseline="0" dirty="0">
                <a:solidFill>
                  <a:schemeClr val="tx1"/>
                </a:solidFill>
                <a:effectLst/>
                <a:latin typeface="+mn-lt"/>
                <a:ea typeface="+mn-ea"/>
                <a:cs typeface="+mn-cs"/>
              </a:rPr>
              <a:t> areas are expected to increase considerably in the near future </a:t>
            </a:r>
            <a:endParaRPr lang="en-GB" sz="1200" kern="1200" dirty="0">
              <a:solidFill>
                <a:schemeClr val="tx1"/>
              </a:solidFill>
              <a:effectLst/>
              <a:latin typeface="+mn-lt"/>
              <a:ea typeface="+mn-ea"/>
              <a:cs typeface="+mn-cs"/>
            </a:endParaRPr>
          </a:p>
          <a:p>
            <a:pPr marL="171450" indent="-171450">
              <a:buFont typeface="Wingdings" panose="05000000000000000000" pitchFamily="2" charset="2"/>
              <a:buChar char="à"/>
            </a:pPr>
            <a:r>
              <a:rPr lang="en-GB" dirty="0">
                <a:sym typeface="Wingdings" panose="05000000000000000000" pitchFamily="2" charset="2"/>
              </a:rPr>
              <a:t>This is only possible thanks to the openness and willingness to share data by our data providers, which are EU institutions</a:t>
            </a:r>
            <a:r>
              <a:rPr lang="en-GB" baseline="0" dirty="0">
                <a:sym typeface="Wingdings" panose="05000000000000000000" pitchFamily="2" charset="2"/>
              </a:rPr>
              <a:t> and agencies, MS authorities, and research projects, with whom we collaborate as partners to further develop and improve IPCHEM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Click</a:t>
            </a:r>
            <a:r>
              <a:rPr lang="en-GB" sz="1200" kern="1200" baseline="0" dirty="0">
                <a:solidFill>
                  <a:schemeClr val="tx1"/>
                </a:solidFill>
                <a:effectLst/>
                <a:latin typeface="+mn-lt"/>
                <a:ea typeface="+mn-ea"/>
                <a:cs typeface="+mn-cs"/>
              </a:rPr>
              <a:t> for animation</a:t>
            </a:r>
            <a:r>
              <a:rPr lang="en-GB" sz="1200" kern="1200" baseline="0" dirty="0">
                <a:solidFill>
                  <a:schemeClr val="tx1"/>
                </a:solidFill>
                <a:effectLst/>
                <a:latin typeface="+mn-lt"/>
                <a:ea typeface="+mn-ea"/>
                <a:cs typeface="+mn-cs"/>
                <a:sym typeface="Wingdings" panose="05000000000000000000" pitchFamily="2" charset="2"/>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Apart from the volume of data</a:t>
            </a:r>
            <a:r>
              <a:rPr lang="en-GB" sz="1200" kern="1200" baseline="0" dirty="0">
                <a:solidFill>
                  <a:schemeClr val="tx1"/>
                </a:solidFill>
                <a:effectLst/>
                <a:latin typeface="+mn-lt"/>
                <a:ea typeface="+mn-ea"/>
                <a:cs typeface="+mn-cs"/>
              </a:rPr>
              <a:t> available, the big benefit to the users is that they can gather data from across media via a single platform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Data</a:t>
            </a:r>
            <a:r>
              <a:rPr lang="en-GB" sz="1200" kern="1200" baseline="0" dirty="0">
                <a:solidFill>
                  <a:schemeClr val="tx1"/>
                </a:solidFill>
                <a:effectLst/>
                <a:latin typeface="+mn-lt"/>
                <a:ea typeface="+mn-ea"/>
                <a:cs typeface="+mn-cs"/>
              </a:rPr>
              <a:t> integrated in IPCHEM are h</a:t>
            </a:r>
            <a:r>
              <a:rPr lang="en-GB" sz="1200" kern="1200" dirty="0">
                <a:solidFill>
                  <a:schemeClr val="tx1"/>
                </a:solidFill>
                <a:effectLst/>
                <a:latin typeface="+mn-lt"/>
                <a:ea typeface="+mn-ea"/>
                <a:cs typeface="+mn-cs"/>
              </a:rPr>
              <a:t>armonised for</a:t>
            </a:r>
            <a:r>
              <a:rPr lang="en-GB" sz="1200" kern="1200" baseline="0" dirty="0">
                <a:solidFill>
                  <a:schemeClr val="tx1"/>
                </a:solidFill>
                <a:effectLst/>
                <a:latin typeface="+mn-lt"/>
                <a:ea typeface="+mn-ea"/>
                <a:cs typeface="+mn-cs"/>
              </a:rPr>
              <a:t> the most relevant parameters </a:t>
            </a:r>
            <a:r>
              <a:rPr lang="en-GB" sz="1200" kern="1200" dirty="0">
                <a:solidFill>
                  <a:schemeClr val="tx1"/>
                </a:solidFill>
                <a:effectLst/>
                <a:latin typeface="+mn-lt"/>
                <a:ea typeface="+mn-ea"/>
                <a:cs typeface="+mn-cs"/>
              </a:rPr>
              <a:t>and quality checked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always publish</a:t>
            </a:r>
            <a:r>
              <a:rPr lang="en-GB" sz="1200" b="1" kern="1200" dirty="0">
                <a:solidFill>
                  <a:schemeClr val="tx1"/>
                </a:solidFill>
                <a:effectLst/>
                <a:latin typeface="+mn-lt"/>
                <a:ea typeface="+mn-ea"/>
                <a:cs typeface="+mn-cs"/>
              </a:rPr>
              <a:t> Metadata</a:t>
            </a:r>
            <a:r>
              <a:rPr lang="en-GB" sz="1200" kern="1200" dirty="0">
                <a:solidFill>
                  <a:schemeClr val="tx1"/>
                </a:solidFill>
                <a:effectLst/>
                <a:latin typeface="+mn-lt"/>
                <a:ea typeface="+mn-ea"/>
                <a:cs typeface="+mn-cs"/>
              </a:rPr>
              <a:t> (summaries) describing the data collections,</a:t>
            </a:r>
            <a:r>
              <a:rPr lang="en-GB" sz="1200" kern="1200" baseline="0" dirty="0">
                <a:solidFill>
                  <a:schemeClr val="tx1"/>
                </a:solidFill>
                <a:effectLst/>
                <a:latin typeface="+mn-lt"/>
                <a:ea typeface="+mn-ea"/>
                <a:cs typeface="+mn-cs"/>
              </a:rPr>
              <a:t> such as the monitoring purpose, links to additional references and a contact point, </a:t>
            </a:r>
            <a:r>
              <a:rPr lang="en-GB" sz="1200" kern="1200" dirty="0">
                <a:solidFill>
                  <a:schemeClr val="tx1"/>
                </a:solidFill>
                <a:effectLst/>
                <a:latin typeface="+mn-lt"/>
                <a:ea typeface="+mn-ea"/>
                <a:cs typeface="+mn-cs"/>
              </a:rPr>
              <a:t>allowing </a:t>
            </a:r>
            <a:r>
              <a:rPr lang="en-GB" sz="1200" b="1" kern="1200" dirty="0">
                <a:solidFill>
                  <a:schemeClr val="tx1"/>
                </a:solidFill>
                <a:effectLst/>
                <a:latin typeface="+mn-lt"/>
                <a:ea typeface="+mn-ea"/>
                <a:cs typeface="+mn-cs"/>
              </a:rPr>
              <a:t>direct interaction</a:t>
            </a:r>
            <a:r>
              <a:rPr lang="en-GB" sz="1200" kern="1200" dirty="0">
                <a:solidFill>
                  <a:schemeClr val="tx1"/>
                </a:solidFill>
                <a:effectLst/>
                <a:latin typeface="+mn-lt"/>
                <a:ea typeface="+mn-ea"/>
                <a:cs typeface="+mn-cs"/>
              </a:rPr>
              <a:t> with data providers</a:t>
            </a:r>
            <a:r>
              <a:rPr lang="en-GB" sz="1200" kern="1200" baseline="0" dirty="0">
                <a:solidFill>
                  <a:schemeClr val="tx1"/>
                </a:solidFill>
                <a:effectLst/>
                <a:latin typeface="+mn-lt"/>
                <a:ea typeface="+mn-ea"/>
                <a:cs typeface="+mn-cs"/>
              </a:rPr>
              <a:t> for questions of data interpretation.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datasets (around 70%) are </a:t>
            </a:r>
            <a:r>
              <a:rPr lang="en-GB" sz="1200" b="1" kern="1200" dirty="0">
                <a:solidFill>
                  <a:schemeClr val="tx1"/>
                </a:solidFill>
                <a:effectLst/>
                <a:latin typeface="+mn-lt"/>
                <a:ea typeface="+mn-ea"/>
                <a:cs typeface="+mn-cs"/>
              </a:rPr>
              <a:t>publicly available</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in some cases access is restricted because of e.g. data protection rules.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709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 does IPCHEM contribute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Unique source for exploring </a:t>
            </a:r>
            <a:r>
              <a:rPr lang="en-GB" sz="1200" b="1" kern="1200" dirty="0">
                <a:solidFill>
                  <a:schemeClr val="tx1"/>
                </a:solidFill>
                <a:effectLst/>
                <a:latin typeface="+mn-lt"/>
                <a:ea typeface="+mn-ea"/>
                <a:cs typeface="+mn-cs"/>
              </a:rPr>
              <a:t>chemical occurrence data across different media </a:t>
            </a:r>
            <a:r>
              <a:rPr lang="en-GB" sz="1200" b="0" kern="1200" dirty="0">
                <a:solidFill>
                  <a:schemeClr val="tx1"/>
                </a:solidFill>
                <a:effectLst/>
                <a:latin typeface="+mn-lt"/>
                <a:ea typeface="+mn-ea"/>
                <a:cs typeface="+mn-cs"/>
              </a:rPr>
              <a:t>covering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human biomonitoring, and monitoring of environmental media, consumer products and indoor air; and food and feed;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IPCHEM includes data for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than 3000 substances and 450 </a:t>
            </a:r>
            <a:r>
              <a:rPr lang="en-GB" sz="1200" kern="1200" dirty="0" err="1">
                <a:solidFill>
                  <a:schemeClr val="tx1"/>
                </a:solidFill>
                <a:effectLst/>
                <a:latin typeface="+mn-lt"/>
                <a:ea typeface="+mn-ea"/>
                <a:cs typeface="+mn-cs"/>
              </a:rPr>
              <a:t>mio</a:t>
            </a:r>
            <a:r>
              <a:rPr lang="en-GB" sz="1200" kern="1200" dirty="0">
                <a:solidFill>
                  <a:schemeClr val="tx1"/>
                </a:solidFill>
                <a:effectLst/>
                <a:latin typeface="+mn-lt"/>
                <a:ea typeface="+mn-ea"/>
                <a:cs typeface="+mn-cs"/>
              </a:rPr>
              <a:t> concentration measurements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m</a:t>
            </a:r>
            <a:r>
              <a:rPr lang="en-GB" sz="1200" kern="1200" dirty="0">
                <a:solidFill>
                  <a:schemeClr val="tx1"/>
                </a:solidFill>
                <a:effectLst/>
                <a:latin typeface="+mn-lt"/>
                <a:ea typeface="+mn-ea"/>
                <a:cs typeface="+mn-cs"/>
              </a:rPr>
              <a:t>ost data rich areas are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environmental monitoring and </a:t>
            </a:r>
            <a:r>
              <a:rPr lang="en-GB" sz="1200" kern="1200" dirty="0" err="1">
                <a:solidFill>
                  <a:schemeClr val="tx1"/>
                </a:solidFill>
                <a:effectLst/>
                <a:latin typeface="+mn-lt"/>
                <a:ea typeface="+mn-ea"/>
                <a:cs typeface="+mn-cs"/>
              </a:rPr>
              <a:t>f&amp;f</a:t>
            </a:r>
            <a:r>
              <a:rPr lang="en-GB" sz="1200" kern="1200" dirty="0">
                <a:solidFill>
                  <a:schemeClr val="tx1"/>
                </a:solidFill>
                <a:effectLst/>
                <a:latin typeface="+mn-lt"/>
                <a:ea typeface="+mn-ea"/>
                <a:cs typeface="+mn-cs"/>
              </a:rPr>
              <a:t> monitoring, but also the other</a:t>
            </a:r>
            <a:r>
              <a:rPr lang="en-GB" sz="1200" kern="1200" baseline="0" dirty="0">
                <a:solidFill>
                  <a:schemeClr val="tx1"/>
                </a:solidFill>
                <a:effectLst/>
                <a:latin typeface="+mn-lt"/>
                <a:ea typeface="+mn-ea"/>
                <a:cs typeface="+mn-cs"/>
              </a:rPr>
              <a:t> areas are expected to increase considerably in the near future </a:t>
            </a:r>
            <a:endParaRPr lang="en-GB" sz="1200" kern="1200" dirty="0">
              <a:solidFill>
                <a:schemeClr val="tx1"/>
              </a:solidFill>
              <a:effectLst/>
              <a:latin typeface="+mn-lt"/>
              <a:ea typeface="+mn-ea"/>
              <a:cs typeface="+mn-cs"/>
            </a:endParaRPr>
          </a:p>
          <a:p>
            <a:pPr marL="171450" indent="-171450">
              <a:buFont typeface="Wingdings" panose="05000000000000000000" pitchFamily="2" charset="2"/>
              <a:buChar char="à"/>
            </a:pPr>
            <a:r>
              <a:rPr lang="en-GB" dirty="0">
                <a:sym typeface="Wingdings" panose="05000000000000000000" pitchFamily="2" charset="2"/>
              </a:rPr>
              <a:t>This is only possible thanks to the openness and willingness to share data by our data providers, which are EU institutions</a:t>
            </a:r>
            <a:r>
              <a:rPr lang="en-GB" baseline="0" dirty="0">
                <a:sym typeface="Wingdings" panose="05000000000000000000" pitchFamily="2" charset="2"/>
              </a:rPr>
              <a:t> and agencies, MS authorities, and research projects, with whom we collaborate as partners to further develop and improve IPCHEM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Click</a:t>
            </a:r>
            <a:r>
              <a:rPr lang="en-GB" sz="1200" kern="1200" baseline="0" dirty="0">
                <a:solidFill>
                  <a:schemeClr val="tx1"/>
                </a:solidFill>
                <a:effectLst/>
                <a:latin typeface="+mn-lt"/>
                <a:ea typeface="+mn-ea"/>
                <a:cs typeface="+mn-cs"/>
              </a:rPr>
              <a:t> for animation</a:t>
            </a:r>
            <a:r>
              <a:rPr lang="en-GB" sz="1200" kern="1200" baseline="0" dirty="0">
                <a:solidFill>
                  <a:schemeClr val="tx1"/>
                </a:solidFill>
                <a:effectLst/>
                <a:latin typeface="+mn-lt"/>
                <a:ea typeface="+mn-ea"/>
                <a:cs typeface="+mn-cs"/>
                <a:sym typeface="Wingdings" panose="05000000000000000000" pitchFamily="2" charset="2"/>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Apart from the volume of data</a:t>
            </a:r>
            <a:r>
              <a:rPr lang="en-GB" sz="1200" kern="1200" baseline="0" dirty="0">
                <a:solidFill>
                  <a:schemeClr val="tx1"/>
                </a:solidFill>
                <a:effectLst/>
                <a:latin typeface="+mn-lt"/>
                <a:ea typeface="+mn-ea"/>
                <a:cs typeface="+mn-cs"/>
              </a:rPr>
              <a:t> available, the big benefit to the users is that they can gather data from across media via a single platform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Data</a:t>
            </a:r>
            <a:r>
              <a:rPr lang="en-GB" sz="1200" kern="1200" baseline="0" dirty="0">
                <a:solidFill>
                  <a:schemeClr val="tx1"/>
                </a:solidFill>
                <a:effectLst/>
                <a:latin typeface="+mn-lt"/>
                <a:ea typeface="+mn-ea"/>
                <a:cs typeface="+mn-cs"/>
              </a:rPr>
              <a:t> integrated in IPCHEM are h</a:t>
            </a:r>
            <a:r>
              <a:rPr lang="en-GB" sz="1200" kern="1200" dirty="0">
                <a:solidFill>
                  <a:schemeClr val="tx1"/>
                </a:solidFill>
                <a:effectLst/>
                <a:latin typeface="+mn-lt"/>
                <a:ea typeface="+mn-ea"/>
                <a:cs typeface="+mn-cs"/>
              </a:rPr>
              <a:t>armonised for</a:t>
            </a:r>
            <a:r>
              <a:rPr lang="en-GB" sz="1200" kern="1200" baseline="0" dirty="0">
                <a:solidFill>
                  <a:schemeClr val="tx1"/>
                </a:solidFill>
                <a:effectLst/>
                <a:latin typeface="+mn-lt"/>
                <a:ea typeface="+mn-ea"/>
                <a:cs typeface="+mn-cs"/>
              </a:rPr>
              <a:t> the most relevant parameters </a:t>
            </a:r>
            <a:r>
              <a:rPr lang="en-GB" sz="1200" kern="1200" dirty="0">
                <a:solidFill>
                  <a:schemeClr val="tx1"/>
                </a:solidFill>
                <a:effectLst/>
                <a:latin typeface="+mn-lt"/>
                <a:ea typeface="+mn-ea"/>
                <a:cs typeface="+mn-cs"/>
              </a:rPr>
              <a:t>and quality checked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always publish</a:t>
            </a:r>
            <a:r>
              <a:rPr lang="en-GB" sz="1200" b="1" kern="1200" dirty="0">
                <a:solidFill>
                  <a:schemeClr val="tx1"/>
                </a:solidFill>
                <a:effectLst/>
                <a:latin typeface="+mn-lt"/>
                <a:ea typeface="+mn-ea"/>
                <a:cs typeface="+mn-cs"/>
              </a:rPr>
              <a:t> Metadata</a:t>
            </a:r>
            <a:r>
              <a:rPr lang="en-GB" sz="1200" kern="1200" dirty="0">
                <a:solidFill>
                  <a:schemeClr val="tx1"/>
                </a:solidFill>
                <a:effectLst/>
                <a:latin typeface="+mn-lt"/>
                <a:ea typeface="+mn-ea"/>
                <a:cs typeface="+mn-cs"/>
              </a:rPr>
              <a:t> (summaries) describing the data collections,</a:t>
            </a:r>
            <a:r>
              <a:rPr lang="en-GB" sz="1200" kern="1200" baseline="0" dirty="0">
                <a:solidFill>
                  <a:schemeClr val="tx1"/>
                </a:solidFill>
                <a:effectLst/>
                <a:latin typeface="+mn-lt"/>
                <a:ea typeface="+mn-ea"/>
                <a:cs typeface="+mn-cs"/>
              </a:rPr>
              <a:t> such as the monitoring purpose, links to additional references and a contact point, </a:t>
            </a:r>
            <a:r>
              <a:rPr lang="en-GB" sz="1200" kern="1200" dirty="0">
                <a:solidFill>
                  <a:schemeClr val="tx1"/>
                </a:solidFill>
                <a:effectLst/>
                <a:latin typeface="+mn-lt"/>
                <a:ea typeface="+mn-ea"/>
                <a:cs typeface="+mn-cs"/>
              </a:rPr>
              <a:t>allowing </a:t>
            </a:r>
            <a:r>
              <a:rPr lang="en-GB" sz="1200" b="1" kern="1200" dirty="0">
                <a:solidFill>
                  <a:schemeClr val="tx1"/>
                </a:solidFill>
                <a:effectLst/>
                <a:latin typeface="+mn-lt"/>
                <a:ea typeface="+mn-ea"/>
                <a:cs typeface="+mn-cs"/>
              </a:rPr>
              <a:t>direct interaction</a:t>
            </a:r>
            <a:r>
              <a:rPr lang="en-GB" sz="1200" kern="1200" dirty="0">
                <a:solidFill>
                  <a:schemeClr val="tx1"/>
                </a:solidFill>
                <a:effectLst/>
                <a:latin typeface="+mn-lt"/>
                <a:ea typeface="+mn-ea"/>
                <a:cs typeface="+mn-cs"/>
              </a:rPr>
              <a:t> with data providers</a:t>
            </a:r>
            <a:r>
              <a:rPr lang="en-GB" sz="1200" kern="1200" baseline="0" dirty="0">
                <a:solidFill>
                  <a:schemeClr val="tx1"/>
                </a:solidFill>
                <a:effectLst/>
                <a:latin typeface="+mn-lt"/>
                <a:ea typeface="+mn-ea"/>
                <a:cs typeface="+mn-cs"/>
              </a:rPr>
              <a:t> for questions of data interpretation.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datasets (around 70%) are </a:t>
            </a:r>
            <a:r>
              <a:rPr lang="en-GB" sz="1200" b="1" kern="1200" dirty="0">
                <a:solidFill>
                  <a:schemeClr val="tx1"/>
                </a:solidFill>
                <a:effectLst/>
                <a:latin typeface="+mn-lt"/>
                <a:ea typeface="+mn-ea"/>
                <a:cs typeface="+mn-cs"/>
              </a:rPr>
              <a:t>publicly available</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in some cases access is restricted because of e.g. data protection rules.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79526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2</a:t>
            </a:fld>
            <a:endParaRPr lang="en-GB"/>
          </a:p>
        </p:txBody>
      </p:sp>
    </p:spTree>
    <p:extLst>
      <p:ext uri="{BB962C8B-B14F-4D97-AF65-F5344CB8AC3E}">
        <p14:creationId xmlns:p14="http://schemas.microsoft.com/office/powerpoint/2010/main" val="112867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3</a:t>
            </a:fld>
            <a:endParaRPr lang="en-GB"/>
          </a:p>
        </p:txBody>
      </p:sp>
    </p:spTree>
    <p:extLst>
      <p:ext uri="{BB962C8B-B14F-4D97-AF65-F5344CB8AC3E}">
        <p14:creationId xmlns:p14="http://schemas.microsoft.com/office/powerpoint/2010/main" val="270825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4</a:t>
            </a:fld>
            <a:endParaRPr lang="en-GB"/>
          </a:p>
        </p:txBody>
      </p:sp>
    </p:spTree>
    <p:extLst>
      <p:ext uri="{BB962C8B-B14F-4D97-AF65-F5344CB8AC3E}">
        <p14:creationId xmlns:p14="http://schemas.microsoft.com/office/powerpoint/2010/main" val="378858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5</a:t>
            </a:fld>
            <a:endParaRPr lang="en-GB"/>
          </a:p>
        </p:txBody>
      </p:sp>
    </p:spTree>
    <p:extLst>
      <p:ext uri="{BB962C8B-B14F-4D97-AF65-F5344CB8AC3E}">
        <p14:creationId xmlns:p14="http://schemas.microsoft.com/office/powerpoint/2010/main" val="309593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6</a:t>
            </a:fld>
            <a:endParaRPr lang="en-GB"/>
          </a:p>
        </p:txBody>
      </p:sp>
    </p:spTree>
    <p:extLst>
      <p:ext uri="{BB962C8B-B14F-4D97-AF65-F5344CB8AC3E}">
        <p14:creationId xmlns:p14="http://schemas.microsoft.com/office/powerpoint/2010/main" val="243950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7</a:t>
            </a:fld>
            <a:endParaRPr lang="en-GB"/>
          </a:p>
        </p:txBody>
      </p:sp>
    </p:spTree>
    <p:extLst>
      <p:ext uri="{BB962C8B-B14F-4D97-AF65-F5344CB8AC3E}">
        <p14:creationId xmlns:p14="http://schemas.microsoft.com/office/powerpoint/2010/main" val="1383174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8</a:t>
            </a:fld>
            <a:endParaRPr lang="en-GB"/>
          </a:p>
        </p:txBody>
      </p:sp>
    </p:spTree>
    <p:extLst>
      <p:ext uri="{BB962C8B-B14F-4D97-AF65-F5344CB8AC3E}">
        <p14:creationId xmlns:p14="http://schemas.microsoft.com/office/powerpoint/2010/main" val="361331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Launched</a:t>
            </a:r>
            <a:r>
              <a:rPr lang="en-GB" baseline="0" dirty="0"/>
              <a:t> in 2015</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9</a:t>
            </a:fld>
            <a:endParaRPr lang="en-GB"/>
          </a:p>
        </p:txBody>
      </p:sp>
    </p:spTree>
    <p:extLst>
      <p:ext uri="{BB962C8B-B14F-4D97-AF65-F5344CB8AC3E}">
        <p14:creationId xmlns:p14="http://schemas.microsoft.com/office/powerpoint/2010/main" val="1422227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squar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29827794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hasCustomPrompt="1"/>
          </p:nvPr>
        </p:nvSpPr>
        <p:spPr>
          <a:xfrm>
            <a:off x="967154" y="1825624"/>
            <a:ext cx="5004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Tree>
    <p:extLst>
      <p:ext uri="{BB962C8B-B14F-4D97-AF65-F5344CB8AC3E}">
        <p14:creationId xmlns:p14="http://schemas.microsoft.com/office/powerpoint/2010/main" val="35160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2"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sz="4800" dirty="0"/>
              <a:t>Conference on the Future of Europe – Event on Indoor Air Quality</a:t>
            </a:r>
          </a:p>
        </p:txBody>
      </p:sp>
      <p:sp>
        <p:nvSpPr>
          <p:cNvPr id="3" name="Rectangle 2"/>
          <p:cNvSpPr/>
          <p:nvPr/>
        </p:nvSpPr>
        <p:spPr>
          <a:xfrm>
            <a:off x="1151308" y="4142095"/>
            <a:ext cx="6109173" cy="584775"/>
          </a:xfrm>
          <a:prstGeom prst="rect">
            <a:avLst/>
          </a:prstGeom>
        </p:spPr>
        <p:txBody>
          <a:bodyPr wrap="none">
            <a:spAutoFit/>
          </a:bodyPr>
          <a:lstStyle/>
          <a:p>
            <a:r>
              <a:rPr lang="en-GB" sz="3200" dirty="0">
                <a:solidFill>
                  <a:srgbClr val="FFC000"/>
                </a:solidFill>
              </a:rPr>
              <a:t>EU Policies on Indoor Air Quality</a:t>
            </a:r>
          </a:p>
        </p:txBody>
      </p:sp>
      <p:sp>
        <p:nvSpPr>
          <p:cNvPr id="6" name="Text Placeholder 7"/>
          <p:cNvSpPr>
            <a:spLocks noGrp="1"/>
          </p:cNvSpPr>
          <p:nvPr>
            <p:ph type="body" sz="quarter" idx="13"/>
          </p:nvPr>
        </p:nvSpPr>
        <p:spPr>
          <a:xfrm>
            <a:off x="2325757" y="5539113"/>
            <a:ext cx="9776383" cy="682783"/>
          </a:xfrm>
        </p:spPr>
        <p:txBody>
          <a:bodyPr/>
          <a:lstStyle/>
          <a:p>
            <a:r>
              <a:rPr lang="en-GB" dirty="0"/>
              <a:t>Stylianos </a:t>
            </a:r>
            <a:r>
              <a:rPr lang="en-GB" dirty="0" err="1"/>
              <a:t>Kephalopoulos</a:t>
            </a:r>
            <a:r>
              <a:rPr lang="en-GB" dirty="0"/>
              <a:t>, </a:t>
            </a:r>
          </a:p>
          <a:p>
            <a:r>
              <a:rPr lang="en-GB" dirty="0"/>
              <a:t>European Commission Joint Research Centre (JRC)</a:t>
            </a:r>
          </a:p>
        </p:txBody>
      </p:sp>
    </p:spTree>
    <p:extLst>
      <p:ext uri="{BB962C8B-B14F-4D97-AF65-F5344CB8AC3E}">
        <p14:creationId xmlns:p14="http://schemas.microsoft.com/office/powerpoint/2010/main" val="15189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1834" y="194982"/>
            <a:ext cx="10263893" cy="1235426"/>
          </a:xfrm>
        </p:spPr>
        <p:txBody>
          <a:bodyPr/>
          <a:lstStyle/>
          <a:p>
            <a:r>
              <a:rPr lang="en-GB" sz="3200" dirty="0"/>
              <a:t>Development and integration of Indoor Environmental Quality indicators into the EU Building Stock Observatory </a:t>
            </a:r>
          </a:p>
        </p:txBody>
      </p:sp>
      <p:pic>
        <p:nvPicPr>
          <p:cNvPr id="12" name="Picture 11"/>
          <p:cNvPicPr>
            <a:picLocks noChangeAspect="1"/>
          </p:cNvPicPr>
          <p:nvPr/>
        </p:nvPicPr>
        <p:blipFill>
          <a:blip r:embed="rId3"/>
          <a:stretch>
            <a:fillRect/>
          </a:stretch>
        </p:blipFill>
        <p:spPr>
          <a:xfrm>
            <a:off x="304352" y="1575098"/>
            <a:ext cx="4892936" cy="4792258"/>
          </a:xfrm>
          <a:prstGeom prst="rect">
            <a:avLst/>
          </a:prstGeom>
        </p:spPr>
      </p:pic>
      <p:pic>
        <p:nvPicPr>
          <p:cNvPr id="14" name="Picture 13"/>
          <p:cNvPicPr>
            <a:picLocks noChangeAspect="1"/>
          </p:cNvPicPr>
          <p:nvPr/>
        </p:nvPicPr>
        <p:blipFill>
          <a:blip r:embed="rId4"/>
          <a:stretch>
            <a:fillRect/>
          </a:stretch>
        </p:blipFill>
        <p:spPr>
          <a:xfrm>
            <a:off x="5639850" y="1246811"/>
            <a:ext cx="3652067" cy="5179704"/>
          </a:xfrm>
          <a:prstGeom prst="rect">
            <a:avLst/>
          </a:prstGeom>
        </p:spPr>
      </p:pic>
    </p:spTree>
    <p:extLst>
      <p:ext uri="{BB962C8B-B14F-4D97-AF65-F5344CB8AC3E}">
        <p14:creationId xmlns:p14="http://schemas.microsoft.com/office/powerpoint/2010/main" val="270427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825624"/>
            <a:ext cx="6733809" cy="4170363"/>
          </a:xfrm>
        </p:spPr>
        <p:txBody>
          <a:bodyPr/>
          <a:lstStyle/>
          <a:p>
            <a:pPr marL="357188" indent="-271463">
              <a:buFont typeface="Arial" panose="020B0604020202020204" pitchFamily="34" charset="0"/>
              <a:buChar char="•"/>
            </a:pPr>
            <a:r>
              <a:rPr lang="en-GB" sz="2800" b="1" dirty="0"/>
              <a:t>Single access point </a:t>
            </a:r>
            <a:r>
              <a:rPr lang="en-GB" sz="2800" dirty="0"/>
              <a:t>for </a:t>
            </a:r>
            <a:r>
              <a:rPr lang="en-US" sz="2800" b="1" dirty="0"/>
              <a:t>searching, accessing and retrieving chemical occurrence data</a:t>
            </a:r>
            <a:r>
              <a:rPr lang="en-US" sz="2800" dirty="0"/>
              <a:t> collected and managed in Europe and beyond</a:t>
            </a:r>
          </a:p>
          <a:p>
            <a:pPr marL="357188" indent="-271463">
              <a:buFont typeface="Arial" panose="020B0604020202020204" pitchFamily="34" charset="0"/>
              <a:buChar char="•"/>
            </a:pPr>
            <a:r>
              <a:rPr lang="en-GB" sz="2800" dirty="0">
                <a:ea typeface="Verdana" panose="020B0604030504040204" pitchFamily="34" charset="0"/>
                <a:cs typeface="Verdana" panose="020B0604030504040204" pitchFamily="34" charset="0"/>
              </a:rPr>
              <a:t>The platform has been developed to </a:t>
            </a:r>
            <a:r>
              <a:rPr lang="en-GB" sz="2800" b="1" dirty="0">
                <a:ea typeface="Verdana" panose="020B0604030504040204" pitchFamily="34" charset="0"/>
                <a:cs typeface="Verdana" panose="020B0604030504040204" pitchFamily="34" charset="0"/>
              </a:rPr>
              <a:t>fill the knowledge gap on chemical exposure </a:t>
            </a:r>
            <a:r>
              <a:rPr lang="en-GB" sz="2800" dirty="0">
                <a:ea typeface="Verdana" panose="020B0604030504040204" pitchFamily="34" charset="0"/>
                <a:cs typeface="Verdana" panose="020B0604030504040204" pitchFamily="34" charset="0"/>
              </a:rPr>
              <a:t>and its </a:t>
            </a:r>
            <a:r>
              <a:rPr lang="en-GB" sz="2800" b="1" dirty="0">
                <a:ea typeface="Verdana" panose="020B0604030504040204" pitchFamily="34" charset="0"/>
                <a:cs typeface="Verdana" panose="020B0604030504040204" pitchFamily="34" charset="0"/>
              </a:rPr>
              <a:t>burden on health and the environment</a:t>
            </a:r>
          </a:p>
        </p:txBody>
      </p:sp>
      <p:pic>
        <p:nvPicPr>
          <p:cNvPr id="4"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230813" y="1544775"/>
            <a:ext cx="3656388" cy="366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p:cNvSpPr txBox="1">
            <a:spLocks/>
          </p:cNvSpPr>
          <p:nvPr/>
        </p:nvSpPr>
        <p:spPr bwMode="auto">
          <a:xfrm>
            <a:off x="871403" y="347747"/>
            <a:ext cx="10773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lgn="l" rtl="0" eaLnBrk="1" fontAlgn="base" hangingPunct="1">
              <a:spcBef>
                <a:spcPct val="0"/>
              </a:spcBef>
              <a:spcAft>
                <a:spcPct val="0"/>
              </a:spcAft>
              <a:defRPr sz="2800" b="1">
                <a:solidFill>
                  <a:srgbClr val="004494"/>
                </a:solidFill>
                <a:latin typeface="Verdana"/>
                <a:ea typeface="+mj-ea"/>
                <a:cs typeface="ＭＳ Ｐゴシック" charset="0"/>
              </a:defRPr>
            </a:lvl1pPr>
            <a:lvl2pPr algn="l" rtl="0" eaLnBrk="1" fontAlgn="base" hangingPunct="1">
              <a:spcBef>
                <a:spcPct val="0"/>
              </a:spcBef>
              <a:spcAft>
                <a:spcPct val="0"/>
              </a:spcAft>
              <a:defRPr sz="2800" b="1">
                <a:solidFill>
                  <a:srgbClr val="004494"/>
                </a:solidFill>
                <a:latin typeface="Verdana" charset="0"/>
                <a:ea typeface="ＭＳ Ｐゴシック" charset="0"/>
                <a:cs typeface="ＭＳ Ｐゴシック" charset="0"/>
              </a:defRPr>
            </a:lvl2pPr>
            <a:lvl3pPr algn="l" rtl="0" eaLnBrk="1" fontAlgn="base" hangingPunct="1">
              <a:spcBef>
                <a:spcPct val="0"/>
              </a:spcBef>
              <a:spcAft>
                <a:spcPct val="0"/>
              </a:spcAft>
              <a:defRPr sz="2800" b="1">
                <a:solidFill>
                  <a:srgbClr val="004494"/>
                </a:solidFill>
                <a:latin typeface="Verdana" charset="0"/>
                <a:ea typeface="ＭＳ Ｐゴシック" charset="0"/>
                <a:cs typeface="ＭＳ Ｐゴシック" charset="0"/>
              </a:defRPr>
            </a:lvl3pPr>
            <a:lvl4pPr algn="l" rtl="0" eaLnBrk="1" fontAlgn="base" hangingPunct="1">
              <a:spcBef>
                <a:spcPct val="0"/>
              </a:spcBef>
              <a:spcAft>
                <a:spcPct val="0"/>
              </a:spcAft>
              <a:defRPr sz="2800" b="1">
                <a:solidFill>
                  <a:srgbClr val="004494"/>
                </a:solidFill>
                <a:latin typeface="Verdana" charset="0"/>
                <a:ea typeface="ＭＳ Ｐゴシック" charset="0"/>
                <a:cs typeface="ＭＳ Ｐゴシック" charset="0"/>
              </a:defRPr>
            </a:lvl4pPr>
            <a:lvl5pPr algn="l" rtl="0" eaLnBrk="1" fontAlgn="base" hangingPunct="1">
              <a:spcBef>
                <a:spcPct val="0"/>
              </a:spcBef>
              <a:spcAft>
                <a:spcPct val="0"/>
              </a:spcAft>
              <a:defRPr sz="2800" b="1">
                <a:solidFill>
                  <a:srgbClr val="004494"/>
                </a:solidFill>
                <a:latin typeface="Verdana" charset="0"/>
                <a:ea typeface="ＭＳ Ｐゴシック" charset="0"/>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algn="r">
              <a:defRPr/>
            </a:pPr>
            <a:r>
              <a:rPr lang="en-US" dirty="0">
                <a:solidFill>
                  <a:srgbClr val="37ACDE"/>
                </a:solidFill>
                <a:latin typeface="Calibri" panose="020F0502020204030204" pitchFamily="34" charset="0"/>
                <a:cs typeface="+mn-cs"/>
              </a:rPr>
              <a:t>IPCHEM  </a:t>
            </a:r>
            <a:r>
              <a:rPr lang="en-US" dirty="0">
                <a:solidFill>
                  <a:srgbClr val="000090"/>
                </a:solidFill>
                <a:latin typeface="Calibri" panose="020F0502020204030204" pitchFamily="34" charset="0"/>
                <a:cs typeface="+mn-cs"/>
              </a:rPr>
              <a:t>The reference platform for chemical monitoring data in Europe</a:t>
            </a:r>
          </a:p>
          <a:p>
            <a:pPr algn="r">
              <a:defRPr/>
            </a:pPr>
            <a:endParaRPr lang="en-US" sz="1800" dirty="0">
              <a:solidFill>
                <a:srgbClr val="000090"/>
              </a:solidFill>
              <a:latin typeface="Calibri" panose="020F0502020204030204" pitchFamily="34" charset="0"/>
              <a:cs typeface="+mn-cs"/>
            </a:endParaRPr>
          </a:p>
        </p:txBody>
      </p:sp>
      <p:sp>
        <p:nvSpPr>
          <p:cNvPr id="7" name="Title 1"/>
          <p:cNvSpPr txBox="1">
            <a:spLocks/>
          </p:cNvSpPr>
          <p:nvPr/>
        </p:nvSpPr>
        <p:spPr bwMode="auto">
          <a:xfrm>
            <a:off x="-349130" y="776984"/>
            <a:ext cx="5487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cap="all" baseline="0">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algn="r">
              <a:lnSpc>
                <a:spcPct val="150000"/>
              </a:lnSpc>
            </a:pPr>
            <a:r>
              <a:rPr lang="en-GB" sz="2400" kern="0" cap="none" dirty="0">
                <a:solidFill>
                  <a:srgbClr val="00B0F0"/>
                </a:solidFill>
                <a:latin typeface="Calibri" panose="020F0502020204030204" pitchFamily="34" charset="0"/>
              </a:rPr>
              <a:t>https://ipchem.jrc.ec.europa.eu</a:t>
            </a:r>
          </a:p>
        </p:txBody>
      </p:sp>
    </p:spTree>
    <p:extLst>
      <p:ext uri="{BB962C8B-B14F-4D97-AF65-F5344CB8AC3E}">
        <p14:creationId xmlns:p14="http://schemas.microsoft.com/office/powerpoint/2010/main" val="290546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7428" y="478121"/>
            <a:ext cx="10263893" cy="782357"/>
          </a:xfrm>
        </p:spPr>
        <p:txBody>
          <a:bodyPr/>
          <a:lstStyle/>
          <a:p>
            <a:r>
              <a:rPr lang="en-GB" dirty="0"/>
              <a:t>Our partners and users</a:t>
            </a:r>
          </a:p>
        </p:txBody>
      </p:sp>
      <p:pic>
        <p:nvPicPr>
          <p:cNvPr id="2" name="Picture 1"/>
          <p:cNvPicPr>
            <a:picLocks noChangeAspect="1"/>
          </p:cNvPicPr>
          <p:nvPr/>
        </p:nvPicPr>
        <p:blipFill rotWithShape="1">
          <a:blip r:embed="rId3"/>
          <a:srcRect l="-102" t="1055" r="1683" b="615"/>
          <a:stretch/>
        </p:blipFill>
        <p:spPr>
          <a:xfrm>
            <a:off x="7294323" y="0"/>
            <a:ext cx="4903940" cy="6853204"/>
          </a:xfrm>
          <a:prstGeom prst="rect">
            <a:avLst/>
          </a:prstGeom>
        </p:spPr>
      </p:pic>
      <p:sp>
        <p:nvSpPr>
          <p:cNvPr id="6" name="Content Placeholder 1"/>
          <p:cNvSpPr>
            <a:spLocks noGrp="1"/>
          </p:cNvSpPr>
          <p:nvPr>
            <p:ph idx="4294967295"/>
          </p:nvPr>
        </p:nvSpPr>
        <p:spPr>
          <a:xfrm>
            <a:off x="831621" y="1898391"/>
            <a:ext cx="6733809" cy="4170363"/>
          </a:xfrm>
          <a:prstGeom prst="rect">
            <a:avLst/>
          </a:prstGeom>
        </p:spPr>
        <p:txBody>
          <a:bodyPr/>
          <a:lstStyle/>
          <a:p>
            <a:pPr marL="357188" indent="-271463">
              <a:buFont typeface="Arial" panose="020B0604020202020204" pitchFamily="34" charset="0"/>
              <a:buChar char="•"/>
            </a:pPr>
            <a:r>
              <a:rPr lang="en-GB" b="1" dirty="0">
                <a:latin typeface="Calibri" panose="020F0502020204030204" pitchFamily="34" charset="0"/>
                <a:cs typeface="Calibri" panose="020F0502020204030204" pitchFamily="34" charset="0"/>
              </a:rPr>
              <a:t>IPCHEM </a:t>
            </a:r>
            <a:r>
              <a:rPr lang="en-GB" dirty="0">
                <a:latin typeface="Calibri" panose="020F0502020204030204" pitchFamily="34" charset="0"/>
                <a:cs typeface="Calibri" panose="020F0502020204030204" pitchFamily="34" charset="0"/>
              </a:rPr>
              <a:t>is a </a:t>
            </a:r>
            <a:r>
              <a:rPr lang="en-GB" b="1" dirty="0">
                <a:latin typeface="Calibri" panose="020F0502020204030204" pitchFamily="34" charset="0"/>
                <a:cs typeface="Calibri" panose="020F0502020204030204" pitchFamily="34" charset="0"/>
              </a:rPr>
              <a:t>collaborative project</a:t>
            </a:r>
          </a:p>
          <a:p>
            <a:pPr marL="357188" indent="-271463">
              <a:buFont typeface="Arial" panose="020B0604020202020204" pitchFamily="34" charset="0"/>
              <a:buChar char="•"/>
            </a:pPr>
            <a:r>
              <a:rPr lang="en-GB" b="1" dirty="0">
                <a:latin typeface="Calibri" panose="020F0502020204030204" pitchFamily="34" charset="0"/>
                <a:ea typeface="Verdana" panose="020B0604030504040204" pitchFamily="34" charset="0"/>
                <a:cs typeface="Calibri" panose="020F0502020204030204" pitchFamily="34" charset="0"/>
              </a:rPr>
              <a:t>Policy Lead: </a:t>
            </a:r>
            <a:r>
              <a:rPr lang="en-GB" dirty="0">
                <a:latin typeface="Calibri" panose="020F0502020204030204" pitchFamily="34" charset="0"/>
                <a:ea typeface="Verdana" panose="020B0604030504040204" pitchFamily="34" charset="0"/>
                <a:cs typeface="Calibri" panose="020F0502020204030204" pitchFamily="34" charset="0"/>
              </a:rPr>
              <a:t>DG Environment</a:t>
            </a:r>
          </a:p>
          <a:p>
            <a:pPr marL="357188" indent="-271463">
              <a:buFont typeface="Arial" panose="020B0604020202020204" pitchFamily="34" charset="0"/>
              <a:buChar char="•"/>
            </a:pPr>
            <a:r>
              <a:rPr lang="en-GB" b="1" dirty="0">
                <a:latin typeface="Calibri" panose="020F0502020204030204" pitchFamily="34" charset="0"/>
                <a:ea typeface="Verdana" panose="020B0604030504040204" pitchFamily="34" charset="0"/>
                <a:cs typeface="Calibri" panose="020F0502020204030204" pitchFamily="34" charset="0"/>
              </a:rPr>
              <a:t>Scientific/Technical Lead: </a:t>
            </a:r>
            <a:r>
              <a:rPr lang="en-GB" dirty="0">
                <a:latin typeface="Calibri" panose="020F0502020204030204" pitchFamily="34" charset="0"/>
                <a:ea typeface="Verdana" panose="020B0604030504040204" pitchFamily="34" charset="0"/>
                <a:cs typeface="Calibri" panose="020F0502020204030204" pitchFamily="34" charset="0"/>
              </a:rPr>
              <a:t>JRC</a:t>
            </a:r>
          </a:p>
          <a:p>
            <a:pPr marL="357188" indent="-271463">
              <a:buFont typeface="Arial" panose="020B0604020202020204" pitchFamily="34" charset="0"/>
              <a:buChar char="•"/>
            </a:pPr>
            <a:r>
              <a:rPr lang="en-GB" b="1" dirty="0">
                <a:latin typeface="Calibri" panose="020F0502020204030204" pitchFamily="34" charset="0"/>
                <a:ea typeface="Verdana" panose="020B0604030504040204" pitchFamily="34" charset="0"/>
                <a:cs typeface="Calibri" panose="020F0502020204030204" pitchFamily="34" charset="0"/>
              </a:rPr>
              <a:t>Module coordinators, collaborators and partners: </a:t>
            </a:r>
            <a:r>
              <a:rPr lang="en-GB" dirty="0">
                <a:latin typeface="Calibri" panose="020F0502020204030204" pitchFamily="34" charset="0"/>
                <a:ea typeface="Verdana" panose="020B0604030504040204" pitchFamily="34" charset="0"/>
                <a:cs typeface="Calibri" panose="020F0502020204030204" pitchFamily="34" charset="0"/>
              </a:rPr>
              <a:t>EEA, EFSA, ECHA, MS authorities, research projects</a:t>
            </a:r>
          </a:p>
          <a:p>
            <a:pPr marL="357188" indent="-271463">
              <a:buFont typeface="Arial" panose="020B0604020202020204" pitchFamily="34" charset="0"/>
              <a:buChar char="•"/>
            </a:pPr>
            <a:r>
              <a:rPr lang="en-GB" b="1" dirty="0">
                <a:latin typeface="Calibri" panose="020F0502020204030204" pitchFamily="34" charset="0"/>
                <a:ea typeface="Verdana" panose="020B0604030504040204" pitchFamily="34" charset="0"/>
                <a:cs typeface="Calibri" panose="020F0502020204030204" pitchFamily="34" charset="0"/>
              </a:rPr>
              <a:t>Data providers</a:t>
            </a:r>
            <a:r>
              <a:rPr lang="en-GB" dirty="0">
                <a:latin typeface="Calibri" panose="020F0502020204030204" pitchFamily="34" charset="0"/>
                <a:ea typeface="Verdana" panose="020B0604030504040204" pitchFamily="34" charset="0"/>
                <a:cs typeface="Calibri" panose="020F0502020204030204" pitchFamily="34" charset="0"/>
              </a:rPr>
              <a:t>: Agencies, MSs, research projects</a:t>
            </a:r>
          </a:p>
          <a:p>
            <a:pPr marL="357188" indent="-271463">
              <a:buFont typeface="Arial" panose="020B0604020202020204" pitchFamily="34" charset="0"/>
              <a:buChar char="•"/>
            </a:pPr>
            <a:r>
              <a:rPr lang="en-GB" b="1" dirty="0">
                <a:latin typeface="Calibri" panose="020F0502020204030204" pitchFamily="34" charset="0"/>
                <a:ea typeface="Verdana" panose="020B0604030504040204" pitchFamily="34" charset="0"/>
                <a:cs typeface="Calibri" panose="020F0502020204030204" pitchFamily="34" charset="0"/>
              </a:rPr>
              <a:t>Data used for: </a:t>
            </a:r>
            <a:r>
              <a:rPr lang="en-GB" dirty="0">
                <a:latin typeface="Calibri" panose="020F0502020204030204" pitchFamily="34" charset="0"/>
                <a:ea typeface="Verdana" panose="020B0604030504040204" pitchFamily="34" charset="0"/>
                <a:cs typeface="Calibri" panose="020F0502020204030204" pitchFamily="34" charset="0"/>
              </a:rPr>
              <a:t>risk assessment, policy making, research…</a:t>
            </a:r>
          </a:p>
        </p:txBody>
      </p:sp>
    </p:spTree>
    <p:extLst>
      <p:ext uri="{BB962C8B-B14F-4D97-AF65-F5344CB8AC3E}">
        <p14:creationId xmlns:p14="http://schemas.microsoft.com/office/powerpoint/2010/main" val="292384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110" y="453069"/>
            <a:ext cx="10263893" cy="782357"/>
          </a:xfrm>
        </p:spPr>
        <p:txBody>
          <a:bodyPr/>
          <a:lstStyle/>
          <a:p>
            <a:r>
              <a:rPr lang="en-GB" dirty="0"/>
              <a:t>Four IPCHEM thematic modules, one on IAQ</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47" y="1449808"/>
            <a:ext cx="7212829" cy="5103531"/>
          </a:xfrm>
          <a:prstGeom prst="rect">
            <a:avLst/>
          </a:prstGeom>
        </p:spPr>
      </p:pic>
      <p:grpSp>
        <p:nvGrpSpPr>
          <p:cNvPr id="8" name="Group 7"/>
          <p:cNvGrpSpPr/>
          <p:nvPr/>
        </p:nvGrpSpPr>
        <p:grpSpPr>
          <a:xfrm>
            <a:off x="7685127" y="1330980"/>
            <a:ext cx="4405273" cy="4317980"/>
            <a:chOff x="7685127" y="1330980"/>
            <a:chExt cx="4405273" cy="4317980"/>
          </a:xfrm>
        </p:grpSpPr>
        <p:sp>
          <p:nvSpPr>
            <p:cNvPr id="2" name="Rounded Rectangle 1"/>
            <p:cNvSpPr/>
            <p:nvPr/>
          </p:nvSpPr>
          <p:spPr>
            <a:xfrm>
              <a:off x="8229600" y="1399008"/>
              <a:ext cx="3860800" cy="4249952"/>
            </a:xfrm>
            <a:prstGeom prst="roundRect">
              <a:avLst/>
            </a:prstGeom>
            <a:solidFill>
              <a:srgbClr val="C3C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430" y="1330980"/>
              <a:ext cx="1206560" cy="1321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0414" y="2838922"/>
              <a:ext cx="1164593" cy="12800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86617" y="1516100"/>
              <a:ext cx="2735206" cy="954107"/>
            </a:xfrm>
            <a:prstGeom prst="rect">
              <a:avLst/>
            </a:prstGeom>
            <a:noFill/>
          </p:spPr>
          <p:txBody>
            <a:bodyPr wrap="square" rtlCol="0">
              <a:spAutoFit/>
            </a:bodyPr>
            <a:lstStyle/>
            <a:p>
              <a:pPr algn="r"/>
              <a:r>
                <a:rPr lang="en-GB" sz="2800" dirty="0">
                  <a:solidFill>
                    <a:schemeClr val="tx1">
                      <a:lumMod val="50000"/>
                    </a:schemeClr>
                  </a:solidFill>
                </a:rPr>
                <a:t>Harmonised &amp; quality checked</a:t>
              </a:r>
            </a:p>
          </p:txBody>
        </p:sp>
        <p:sp>
          <p:nvSpPr>
            <p:cNvPr id="9" name="TextBox 8"/>
            <p:cNvSpPr txBox="1"/>
            <p:nvPr/>
          </p:nvSpPr>
          <p:spPr>
            <a:xfrm>
              <a:off x="8086617" y="3115287"/>
              <a:ext cx="2735206" cy="954107"/>
            </a:xfrm>
            <a:prstGeom prst="rect">
              <a:avLst/>
            </a:prstGeom>
            <a:noFill/>
          </p:spPr>
          <p:txBody>
            <a:bodyPr wrap="square" rtlCol="0">
              <a:spAutoFit/>
            </a:bodyPr>
            <a:lstStyle/>
            <a:p>
              <a:pPr algn="r"/>
              <a:r>
                <a:rPr lang="en-GB" sz="2800" dirty="0">
                  <a:solidFill>
                    <a:schemeClr val="tx1">
                      <a:lumMod val="50000"/>
                    </a:schemeClr>
                  </a:solidFill>
                </a:rPr>
                <a:t>Metadata &amp; contact point</a:t>
              </a:r>
            </a:p>
          </p:txBody>
        </p:sp>
        <p:sp>
          <p:nvSpPr>
            <p:cNvPr id="10" name="TextBox 9"/>
            <p:cNvSpPr txBox="1"/>
            <p:nvPr/>
          </p:nvSpPr>
          <p:spPr>
            <a:xfrm>
              <a:off x="7685127" y="4494736"/>
              <a:ext cx="3145287" cy="954107"/>
            </a:xfrm>
            <a:prstGeom prst="rect">
              <a:avLst/>
            </a:prstGeom>
            <a:noFill/>
          </p:spPr>
          <p:txBody>
            <a:bodyPr wrap="square" rtlCol="0">
              <a:spAutoFit/>
            </a:bodyPr>
            <a:lstStyle/>
            <a:p>
              <a:pPr algn="r"/>
              <a:r>
                <a:rPr lang="en-GB" sz="2800" dirty="0">
                  <a:solidFill>
                    <a:schemeClr val="tx1">
                      <a:lumMod val="50000"/>
                    </a:schemeClr>
                  </a:solidFill>
                </a:rPr>
                <a:t>Share data publicly</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1262" y="4316184"/>
              <a:ext cx="982895" cy="1080000"/>
            </a:xfrm>
            <a:prstGeom prst="rect">
              <a:avLst/>
            </a:prstGeom>
          </p:spPr>
        </p:pic>
      </p:grpSp>
    </p:spTree>
    <p:extLst>
      <p:ext uri="{BB962C8B-B14F-4D97-AF65-F5344CB8AC3E}">
        <p14:creationId xmlns:p14="http://schemas.microsoft.com/office/powerpoint/2010/main" val="4565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981" y="448151"/>
            <a:ext cx="10263893" cy="549626"/>
          </a:xfrm>
        </p:spPr>
        <p:txBody>
          <a:bodyPr/>
          <a:lstStyle/>
          <a:p>
            <a:r>
              <a:rPr lang="en-GB" sz="3200" dirty="0"/>
              <a:t>IPCHEM Thematic Module IV: Data Integration Status </a:t>
            </a:r>
          </a:p>
        </p:txBody>
      </p:sp>
      <p:sp>
        <p:nvSpPr>
          <p:cNvPr id="15" name="Rectangle 14"/>
          <p:cNvSpPr/>
          <p:nvPr/>
        </p:nvSpPr>
        <p:spPr>
          <a:xfrm>
            <a:off x="618410" y="1532436"/>
            <a:ext cx="6254897" cy="1846659"/>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84989"/>
                </a:solidFill>
                <a:effectLst/>
                <a:uLnTx/>
                <a:uFillTx/>
                <a:latin typeface="Arial"/>
                <a:ea typeface="ＭＳ Ｐゴシック"/>
                <a:cs typeface="+mn-cs"/>
              </a:rPr>
              <a:t>AIRMEX</a:t>
            </a:r>
            <a:r>
              <a:rPr kumimoji="0" lang="en-US" sz="2000" b="0" i="1" u="none" strike="noStrike" kern="1200" cap="none" spc="0" normalizeH="0" baseline="0" noProof="0" dirty="0">
                <a:ln>
                  <a:noFill/>
                </a:ln>
                <a:solidFill>
                  <a:srgbClr val="084989"/>
                </a:solidFill>
                <a:effectLst/>
                <a:uLnTx/>
                <a:uFillTx/>
                <a:latin typeface="Arial"/>
                <a:ea typeface="ＭＳ Ｐゴシック"/>
                <a:cs typeface="+mn-cs"/>
              </a:rPr>
              <a:t> - European Indoor Air Monitoring and Exposure Assessment Project</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27 chemicals</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9 EU Countries</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8.487 SINGLE concentration measurements </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84989"/>
              </a:solidFill>
              <a:effectLst/>
              <a:uLnTx/>
              <a:uFillTx/>
              <a:latin typeface="Arial"/>
              <a:ea typeface="ＭＳ Ｐゴシック"/>
              <a:cs typeface="+mn-cs"/>
            </a:endParaRPr>
          </a:p>
        </p:txBody>
      </p:sp>
      <p:sp>
        <p:nvSpPr>
          <p:cNvPr id="16" name="Rectangle 15"/>
          <p:cNvSpPr/>
          <p:nvPr/>
        </p:nvSpPr>
        <p:spPr>
          <a:xfrm>
            <a:off x="695052" y="3110865"/>
            <a:ext cx="5532897" cy="1815882"/>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84989"/>
                </a:solidFill>
                <a:effectLst/>
                <a:uLnTx/>
                <a:uFillTx/>
                <a:latin typeface="Arial"/>
                <a:ea typeface="ＭＳ Ｐゴシック"/>
                <a:cs typeface="+mn-cs"/>
              </a:rPr>
              <a:t>OFFICAIR</a:t>
            </a:r>
            <a:r>
              <a:rPr kumimoji="0" lang="en-US" sz="2000" b="0" i="1" u="none" strike="noStrike" kern="1200" cap="none" spc="0" normalizeH="0" baseline="0" noProof="0" dirty="0">
                <a:ln>
                  <a:noFill/>
                </a:ln>
                <a:solidFill>
                  <a:srgbClr val="084989"/>
                </a:solidFill>
                <a:effectLst/>
                <a:uLnTx/>
                <a:uFillTx/>
                <a:latin typeface="Arial"/>
                <a:ea typeface="ＭＳ Ｐゴシック"/>
                <a:cs typeface="+mn-cs"/>
              </a:rPr>
              <a:t> - Indoor air pollution in modern office buildings </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33 chemicals</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7 EU Countries</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11.156 SINGLE concentration measurements</a:t>
            </a:r>
          </a:p>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84989"/>
              </a:solidFill>
              <a:effectLst/>
              <a:uLnTx/>
              <a:uFillTx/>
              <a:latin typeface="Arial"/>
              <a:ea typeface="ＭＳ Ｐゴシック"/>
              <a:cs typeface="+mn-cs"/>
            </a:endParaRPr>
          </a:p>
        </p:txBody>
      </p:sp>
      <p:sp>
        <p:nvSpPr>
          <p:cNvPr id="17" name="Rectangle 16"/>
          <p:cNvSpPr/>
          <p:nvPr/>
        </p:nvSpPr>
        <p:spPr>
          <a:xfrm>
            <a:off x="695052" y="4658517"/>
            <a:ext cx="6650181" cy="1846659"/>
          </a:xfrm>
          <a:prstGeom prst="rect">
            <a:avLst/>
          </a:prstGeom>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84989"/>
                </a:solidFill>
                <a:effectLst/>
                <a:uLnTx/>
                <a:uFillTx/>
                <a:latin typeface="Arial"/>
                <a:ea typeface="ＭＳ Ｐゴシック"/>
                <a:cs typeface="+mn-cs"/>
              </a:rPr>
              <a:t>SINPHONIE</a:t>
            </a:r>
            <a:r>
              <a:rPr kumimoji="0" lang="en-US" sz="2000" b="0" i="1" u="none" strike="noStrike" kern="1200" cap="none" spc="0" normalizeH="0" baseline="0" noProof="0" dirty="0">
                <a:ln>
                  <a:noFill/>
                </a:ln>
                <a:solidFill>
                  <a:srgbClr val="084989"/>
                </a:solidFill>
                <a:effectLst/>
                <a:uLnTx/>
                <a:uFillTx/>
                <a:latin typeface="Arial"/>
                <a:ea typeface="ＭＳ Ｐゴシック"/>
                <a:cs typeface="+mn-cs"/>
              </a:rPr>
              <a:t> - Schools Indoor Pollution and Health Observatory Network in Europe database on chemical and biological pollutants</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11 chemicals</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22 EU Countries</a:t>
            </a:r>
          </a:p>
          <a:p>
            <a:pPr marL="234945" marR="0" lvl="0" indent="-234945"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84989"/>
                </a:solidFill>
                <a:effectLst/>
                <a:uLnTx/>
                <a:uFillTx/>
                <a:latin typeface="Arial"/>
                <a:ea typeface="ＭＳ Ｐゴシック"/>
                <a:cs typeface="+mn-cs"/>
              </a:rPr>
              <a:t>2165 SINGLE concentration measurements</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467" y="1782081"/>
            <a:ext cx="4868567" cy="36639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27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53484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0069" y="119269"/>
            <a:ext cx="10515600" cy="1010777"/>
          </a:xfrm>
        </p:spPr>
        <p:txBody>
          <a:bodyPr/>
          <a:lstStyle/>
          <a:p>
            <a:r>
              <a:rPr lang="en-GB" sz="3200" dirty="0"/>
              <a:t>DG SANCO’s IAIAQ: Impact Assessment of IAQ</a:t>
            </a:r>
            <a:br>
              <a:rPr lang="en-GB" sz="3200" dirty="0"/>
            </a:br>
            <a:r>
              <a:rPr lang="en-GB" sz="3200" dirty="0"/>
              <a:t>related policies, actions and projects  (2010-2011)</a:t>
            </a:r>
          </a:p>
        </p:txBody>
      </p:sp>
      <p:pic>
        <p:nvPicPr>
          <p:cNvPr id="7" name="Picture 10" descr="IAIAQ_cover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077" y="1606585"/>
            <a:ext cx="2026616" cy="28854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p:nvSpPr>
        <p:spPr bwMode="auto">
          <a:xfrm>
            <a:off x="227700" y="5541104"/>
            <a:ext cx="11166519" cy="1037976"/>
          </a:xfrm>
          <a:prstGeom prst="rect">
            <a:avLst/>
          </a:prstGeom>
          <a:noFill/>
          <a:ln>
            <a:noFill/>
          </a:ln>
          <a:effectLst/>
          <a:extLst>
            <a:ext uri="{909E8E84-426E-40dd-AFC4-6F175D3DCCD1}">
              <a14:hiddenFill xmlns="" xmlns:a14="http://schemas.microsoft.com/office/drawing/2010/main">
                <a:solidFill>
                  <a:srgbClr val="FFCC00"/>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6838" tIns="47625" rIns="96838" bIns="47625">
            <a:spAutoFit/>
          </a:bodyPr>
          <a:lstStyle>
            <a:lvl1pPr marL="361950" indent="-361950" defTabSz="966788" eaLnBrk="0" hangingPunct="0">
              <a:tabLst>
                <a:tab pos="188913" algn="l"/>
              </a:tabLst>
              <a:defRPr sz="7600" b="1">
                <a:solidFill>
                  <a:srgbClr val="FFD624"/>
                </a:solidFill>
                <a:latin typeface="Verdana" charset="0"/>
                <a:ea typeface="ＭＳ Ｐゴシック" charset="0"/>
                <a:cs typeface="ＭＳ Ｐゴシック" charset="0"/>
              </a:defRPr>
            </a:lvl1pPr>
            <a:lvl2pPr defTabSz="966788" eaLnBrk="0" hangingPunct="0">
              <a:tabLst>
                <a:tab pos="188913" algn="l"/>
              </a:tabLst>
              <a:defRPr sz="7600" b="1">
                <a:solidFill>
                  <a:srgbClr val="FFD624"/>
                </a:solidFill>
                <a:latin typeface="Verdana" charset="0"/>
                <a:ea typeface="ＭＳ Ｐゴシック" charset="0"/>
              </a:defRPr>
            </a:lvl2pPr>
            <a:lvl3pPr defTabSz="966788" eaLnBrk="0" hangingPunct="0">
              <a:tabLst>
                <a:tab pos="188913" algn="l"/>
              </a:tabLst>
              <a:defRPr sz="7600" b="1">
                <a:solidFill>
                  <a:srgbClr val="FFD624"/>
                </a:solidFill>
                <a:latin typeface="Verdana" charset="0"/>
                <a:ea typeface="ＭＳ Ｐゴシック" charset="0"/>
              </a:defRPr>
            </a:lvl3pPr>
            <a:lvl4pPr defTabSz="966788" eaLnBrk="0" hangingPunct="0">
              <a:tabLst>
                <a:tab pos="188913" algn="l"/>
              </a:tabLst>
              <a:defRPr sz="7600" b="1">
                <a:solidFill>
                  <a:srgbClr val="FFD624"/>
                </a:solidFill>
                <a:latin typeface="Verdana" charset="0"/>
                <a:ea typeface="ＭＳ Ｐゴシック" charset="0"/>
              </a:defRPr>
            </a:lvl4pPr>
            <a:lvl5pPr defTabSz="966788" eaLnBrk="0" hangingPunct="0">
              <a:tabLst>
                <a:tab pos="188913" algn="l"/>
              </a:tabLst>
              <a:defRPr sz="7600" b="1">
                <a:solidFill>
                  <a:srgbClr val="FFD624"/>
                </a:solidFill>
                <a:latin typeface="Verdana" charset="0"/>
                <a:ea typeface="ＭＳ Ｐゴシック" charset="0"/>
              </a:defRPr>
            </a:lvl5pPr>
            <a:lvl6pPr defTabSz="966788" eaLnBrk="0" fontAlgn="base" hangingPunct="0">
              <a:spcBef>
                <a:spcPct val="0"/>
              </a:spcBef>
              <a:spcAft>
                <a:spcPct val="0"/>
              </a:spcAft>
              <a:tabLst>
                <a:tab pos="188913" algn="l"/>
              </a:tabLst>
              <a:defRPr sz="7600" b="1">
                <a:solidFill>
                  <a:srgbClr val="FFD624"/>
                </a:solidFill>
                <a:latin typeface="Verdana" charset="0"/>
                <a:ea typeface="ＭＳ Ｐゴシック" charset="0"/>
              </a:defRPr>
            </a:lvl6pPr>
            <a:lvl7pPr defTabSz="966788" eaLnBrk="0" fontAlgn="base" hangingPunct="0">
              <a:spcBef>
                <a:spcPct val="0"/>
              </a:spcBef>
              <a:spcAft>
                <a:spcPct val="0"/>
              </a:spcAft>
              <a:tabLst>
                <a:tab pos="188913" algn="l"/>
              </a:tabLst>
              <a:defRPr sz="7600" b="1">
                <a:solidFill>
                  <a:srgbClr val="FFD624"/>
                </a:solidFill>
                <a:latin typeface="Verdana" charset="0"/>
                <a:ea typeface="ＭＳ Ｐゴシック" charset="0"/>
              </a:defRPr>
            </a:lvl7pPr>
            <a:lvl8pPr defTabSz="966788" eaLnBrk="0" fontAlgn="base" hangingPunct="0">
              <a:spcBef>
                <a:spcPct val="0"/>
              </a:spcBef>
              <a:spcAft>
                <a:spcPct val="0"/>
              </a:spcAft>
              <a:tabLst>
                <a:tab pos="188913" algn="l"/>
              </a:tabLst>
              <a:defRPr sz="7600" b="1">
                <a:solidFill>
                  <a:srgbClr val="FFD624"/>
                </a:solidFill>
                <a:latin typeface="Verdana" charset="0"/>
                <a:ea typeface="ＭＳ Ｐゴシック" charset="0"/>
              </a:defRPr>
            </a:lvl8pPr>
            <a:lvl9pPr defTabSz="966788" eaLnBrk="0" fontAlgn="base" hangingPunct="0">
              <a:spcBef>
                <a:spcPct val="0"/>
              </a:spcBef>
              <a:spcAft>
                <a:spcPct val="0"/>
              </a:spcAft>
              <a:tabLst>
                <a:tab pos="188913" algn="l"/>
              </a:tabLst>
              <a:defRPr sz="7600" b="1">
                <a:solidFill>
                  <a:srgbClr val="FFD624"/>
                </a:solidFill>
                <a:latin typeface="Verdana" charset="0"/>
                <a:ea typeface="ＭＳ Ｐゴシック" charset="0"/>
              </a:defRPr>
            </a:lvl9pPr>
          </a:lstStyle>
          <a:p>
            <a:pPr>
              <a:spcBef>
                <a:spcPct val="20000"/>
              </a:spcBef>
              <a:buFont typeface="Wingdings" charset="0"/>
              <a:buChar char="ü"/>
              <a:defRPr/>
            </a:pPr>
            <a:r>
              <a:rPr lang="en-US" sz="1800" dirty="0">
                <a:solidFill>
                  <a:srgbClr val="000066"/>
                </a:solidFill>
                <a:latin typeface="+mj-lt"/>
                <a:cs typeface="Arial" charset="0"/>
              </a:rPr>
              <a:t>Only few policies could reach as much as half of their potentials by 2020; others only one fourth </a:t>
            </a:r>
          </a:p>
          <a:p>
            <a:pPr>
              <a:spcBef>
                <a:spcPct val="20000"/>
              </a:spcBef>
              <a:buFont typeface="Wingdings" charset="0"/>
              <a:buChar char="ü"/>
              <a:defRPr/>
            </a:pPr>
            <a:r>
              <a:rPr lang="en-US" sz="1800" dirty="0">
                <a:solidFill>
                  <a:srgbClr val="000066"/>
                </a:solidFill>
                <a:latin typeface="+mj-lt"/>
                <a:cs typeface="Arial" charset="0"/>
              </a:rPr>
              <a:t>More than half of the DALYs lost today due to indoor air exposures could ultimately be </a:t>
            </a:r>
          </a:p>
          <a:p>
            <a:pPr>
              <a:spcBef>
                <a:spcPct val="20000"/>
              </a:spcBef>
              <a:buFont typeface="Wingdings" charset="0"/>
              <a:buNone/>
              <a:defRPr/>
            </a:pPr>
            <a:r>
              <a:rPr lang="en-US" sz="1800" dirty="0">
                <a:solidFill>
                  <a:srgbClr val="000066"/>
                </a:solidFill>
                <a:latin typeface="+mj-lt"/>
                <a:cs typeface="Arial" charset="0"/>
              </a:rPr>
              <a:t>       prevented by the assessed policies.</a:t>
            </a:r>
            <a:r>
              <a:rPr lang="en-US" sz="1800" dirty="0">
                <a:solidFill>
                  <a:srgbClr val="000000"/>
                </a:solidFill>
                <a:latin typeface="+mj-lt"/>
                <a:cs typeface="Arial" charset="0"/>
              </a:rPr>
              <a:t> </a:t>
            </a:r>
          </a:p>
        </p:txBody>
      </p:sp>
      <p:pic>
        <p:nvPicPr>
          <p:cNvPr id="11" name="Picture 96" descr="EnVIE concept_snap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671" y="1222138"/>
            <a:ext cx="6829548" cy="41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68089" y="4645444"/>
            <a:ext cx="4564671" cy="646331"/>
          </a:xfrm>
          <a:prstGeom prst="rect">
            <a:avLst/>
          </a:prstGeom>
          <a:noFill/>
        </p:spPr>
        <p:txBody>
          <a:bodyPr wrap="square" rtlCol="0">
            <a:spAutoFit/>
          </a:bodyPr>
          <a:lstStyle/>
          <a:p>
            <a:r>
              <a:rPr lang="en-GB" u="sng" dirty="0">
                <a:solidFill>
                  <a:srgbClr val="000066"/>
                </a:solidFill>
              </a:rPr>
              <a:t>Partners</a:t>
            </a:r>
            <a:r>
              <a:rPr lang="en-GB" dirty="0">
                <a:solidFill>
                  <a:srgbClr val="000066"/>
                </a:solidFill>
              </a:rPr>
              <a:t>: </a:t>
            </a:r>
          </a:p>
          <a:p>
            <a:r>
              <a:rPr lang="en-GB" dirty="0">
                <a:solidFill>
                  <a:srgbClr val="000066"/>
                </a:solidFill>
              </a:rPr>
              <a:t>KTL-FI, UMIL-IT, UPORTO-PT, JRC</a:t>
            </a:r>
            <a:endParaRPr lang="en-GB" dirty="0"/>
          </a:p>
        </p:txBody>
      </p:sp>
    </p:spTree>
    <p:extLst>
      <p:ext uri="{BB962C8B-B14F-4D97-AF65-F5344CB8AC3E}">
        <p14:creationId xmlns:p14="http://schemas.microsoft.com/office/powerpoint/2010/main" val="182988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937085" y="205132"/>
            <a:ext cx="5221668" cy="581521"/>
          </a:xfrm>
          <a:prstGeom prst="rect">
            <a:avLst/>
          </a:prstGeom>
        </p:spPr>
        <p:txBody>
          <a:bodyPr/>
          <a:lstStyle/>
          <a:p>
            <a:pPr algn="ctr"/>
            <a:r>
              <a:rPr lang="en-GB" b="1" dirty="0">
                <a:solidFill>
                  <a:srgbClr val="004494"/>
                </a:solidFill>
              </a:rPr>
              <a:t>IAQ associated </a:t>
            </a:r>
            <a:r>
              <a:rPr lang="en-GB" b="1" dirty="0" err="1">
                <a:solidFill>
                  <a:srgbClr val="004494"/>
                </a:solidFill>
              </a:rPr>
              <a:t>BoD</a:t>
            </a:r>
            <a:r>
              <a:rPr lang="en-GB" b="1" dirty="0">
                <a:solidFill>
                  <a:srgbClr val="004494"/>
                </a:solidFill>
              </a:rPr>
              <a:t> in </a:t>
            </a:r>
            <a:r>
              <a:rPr lang="en-GB" b="1" dirty="0" err="1">
                <a:solidFill>
                  <a:srgbClr val="004494"/>
                </a:solidFill>
              </a:rPr>
              <a:t>kDALY</a:t>
            </a:r>
            <a:r>
              <a:rPr lang="en-GB" b="1" dirty="0">
                <a:solidFill>
                  <a:srgbClr val="004494"/>
                </a:solidFill>
              </a:rPr>
              <a:t>/yr attributed to </a:t>
            </a:r>
            <a:r>
              <a:rPr lang="en-GB" b="1" dirty="0">
                <a:solidFill>
                  <a:srgbClr val="008000"/>
                </a:solidFill>
              </a:rPr>
              <a:t>diseases</a:t>
            </a:r>
            <a:r>
              <a:rPr lang="en-GB" b="1" dirty="0">
                <a:solidFill>
                  <a:srgbClr val="A50021"/>
                </a:solidFill>
              </a:rPr>
              <a:t> </a:t>
            </a:r>
            <a:r>
              <a:rPr lang="en-GB" b="1" dirty="0">
                <a:solidFill>
                  <a:srgbClr val="004494"/>
                </a:solidFill>
              </a:rPr>
              <a:t>in total 2.2 MDALY/yr, </a:t>
            </a:r>
            <a:r>
              <a:rPr lang="en-GB" b="1" dirty="0">
                <a:solidFill>
                  <a:srgbClr val="000000"/>
                </a:solidFill>
              </a:rPr>
              <a:t>excluding ETS</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l="1889" t="18803" r="20009" b="12202"/>
          <a:stretch>
            <a:fillRect/>
          </a:stretch>
        </p:blipFill>
        <p:spPr bwMode="auto">
          <a:xfrm>
            <a:off x="1042525" y="1202458"/>
            <a:ext cx="4424334" cy="2374459"/>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 name="Rectangle 3"/>
          <p:cNvSpPr txBox="1">
            <a:spLocks noChangeArrowheads="1"/>
          </p:cNvSpPr>
          <p:nvPr/>
        </p:nvSpPr>
        <p:spPr>
          <a:xfrm>
            <a:off x="671483" y="3755358"/>
            <a:ext cx="5319182" cy="715789"/>
          </a:xfrm>
          <a:prstGeom prst="rect">
            <a:avLst/>
          </a:prstGeom>
        </p:spPr>
        <p:txBody>
          <a:bodyPr/>
          <a:lstStyle/>
          <a:p>
            <a:pPr algn="ctr"/>
            <a:r>
              <a:rPr lang="en-GB" b="1" dirty="0">
                <a:solidFill>
                  <a:srgbClr val="004494"/>
                </a:solidFill>
              </a:rPr>
              <a:t>IAQ associated </a:t>
            </a:r>
            <a:r>
              <a:rPr lang="en-GB" b="1" dirty="0" err="1">
                <a:solidFill>
                  <a:srgbClr val="004494"/>
                </a:solidFill>
              </a:rPr>
              <a:t>BoD</a:t>
            </a:r>
            <a:r>
              <a:rPr lang="en-GB" b="1" dirty="0">
                <a:solidFill>
                  <a:srgbClr val="004494"/>
                </a:solidFill>
              </a:rPr>
              <a:t> in </a:t>
            </a:r>
            <a:r>
              <a:rPr lang="en-GB" b="1" dirty="0" err="1">
                <a:solidFill>
                  <a:srgbClr val="004494"/>
                </a:solidFill>
              </a:rPr>
              <a:t>kDALY</a:t>
            </a:r>
            <a:r>
              <a:rPr lang="en-GB" b="1" dirty="0">
                <a:solidFill>
                  <a:srgbClr val="004494"/>
                </a:solidFill>
              </a:rPr>
              <a:t>/yr  attributed to </a:t>
            </a:r>
          </a:p>
          <a:p>
            <a:pPr algn="ctr"/>
            <a:r>
              <a:rPr lang="en-GB" b="1" dirty="0">
                <a:solidFill>
                  <a:srgbClr val="008000"/>
                </a:solidFill>
              </a:rPr>
              <a:t>exposure agents</a:t>
            </a:r>
          </a:p>
        </p:txBody>
      </p:sp>
      <p:pic>
        <p:nvPicPr>
          <p:cNvPr id="13" name="Picture 2"/>
          <p:cNvPicPr>
            <a:picLocks noChangeAspect="1" noChangeArrowheads="1"/>
          </p:cNvPicPr>
          <p:nvPr/>
        </p:nvPicPr>
        <p:blipFill>
          <a:blip r:embed="rId4"/>
          <a:srcRect l="2562" t="3908" r="10251" b="5896"/>
          <a:stretch>
            <a:fillRect/>
          </a:stretch>
        </p:blipFill>
        <p:spPr bwMode="auto">
          <a:xfrm>
            <a:off x="1322514" y="4471146"/>
            <a:ext cx="3730477" cy="2158253"/>
          </a:xfrm>
          <a:prstGeom prst="rect">
            <a:avLst/>
          </a:prstGeom>
          <a:noFill/>
          <a:ln w="9525">
            <a:noFill/>
            <a:miter lim="800000"/>
            <a:headEnd/>
            <a:tailEnd/>
          </a:ln>
        </p:spPr>
      </p:pic>
      <p:sp>
        <p:nvSpPr>
          <p:cNvPr id="14" name="Rectangle 3"/>
          <p:cNvSpPr txBox="1">
            <a:spLocks noChangeArrowheads="1"/>
          </p:cNvSpPr>
          <p:nvPr/>
        </p:nvSpPr>
        <p:spPr>
          <a:xfrm>
            <a:off x="6737945" y="746312"/>
            <a:ext cx="5041679" cy="778969"/>
          </a:xfrm>
          <a:prstGeom prst="rect">
            <a:avLst/>
          </a:prstGeom>
          <a:noFill/>
        </p:spPr>
        <p:txBody>
          <a:bodyPr/>
          <a:lstStyle>
            <a:lvl1pPr algn="l" rtl="0" eaLnBrk="0" fontAlgn="base" hangingPunct="0">
              <a:spcBef>
                <a:spcPct val="0"/>
              </a:spcBef>
              <a:spcAft>
                <a:spcPct val="0"/>
              </a:spcAft>
              <a:defRPr sz="2800" b="1">
                <a:solidFill>
                  <a:srgbClr val="004494"/>
                </a:solidFill>
                <a:latin typeface="Verdana"/>
                <a:ea typeface="+mj-ea"/>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eaLnBrk="1" hangingPunct="1">
              <a:defRPr/>
            </a:pPr>
            <a:r>
              <a:rPr lang="en-GB" sz="1800" dirty="0">
                <a:ea typeface="ＭＳ Ｐゴシック"/>
              </a:rPr>
              <a:t>IAQ associated </a:t>
            </a:r>
            <a:r>
              <a:rPr lang="en-GB" sz="1800" dirty="0" err="1">
                <a:ea typeface="ＭＳ Ｐゴシック"/>
              </a:rPr>
              <a:t>BoD</a:t>
            </a:r>
            <a:r>
              <a:rPr lang="en-GB" sz="1800" dirty="0">
                <a:ea typeface="ＭＳ Ｐゴシック"/>
              </a:rPr>
              <a:t> in DALY/yr attributed to </a:t>
            </a:r>
          </a:p>
          <a:p>
            <a:pPr algn="ctr" eaLnBrk="1" hangingPunct="1">
              <a:defRPr/>
            </a:pPr>
            <a:r>
              <a:rPr lang="en-GB" sz="1800" dirty="0">
                <a:solidFill>
                  <a:srgbClr val="008000"/>
                </a:solidFill>
                <a:ea typeface="ＭＳ Ｐゴシック"/>
              </a:rPr>
              <a:t>sources</a:t>
            </a:r>
            <a:r>
              <a:rPr lang="en-GB" sz="1800" dirty="0">
                <a:ea typeface="ＭＳ Ｐゴシック"/>
              </a:rPr>
              <a:t> of exposure</a:t>
            </a:r>
          </a:p>
        </p:txBody>
      </p:sp>
      <p:pic>
        <p:nvPicPr>
          <p:cNvPr id="15" name="Picture 5"/>
          <p:cNvPicPr>
            <a:picLocks noChangeAspect="1" noChangeArrowheads="1"/>
          </p:cNvPicPr>
          <p:nvPr/>
        </p:nvPicPr>
        <p:blipFill>
          <a:blip r:embed="rId5"/>
          <a:srcRect l="2458" t="3313" r="4102" b="3143"/>
          <a:stretch>
            <a:fillRect/>
          </a:stretch>
        </p:blipFill>
        <p:spPr bwMode="auto">
          <a:xfrm>
            <a:off x="6737945" y="1908193"/>
            <a:ext cx="4576362" cy="2488996"/>
          </a:xfrm>
          <a:prstGeom prst="rect">
            <a:avLst/>
          </a:prstGeom>
          <a:noFill/>
          <a:ln w="9525">
            <a:noFill/>
            <a:miter lim="800000"/>
            <a:headEnd/>
            <a:tailEnd/>
          </a:ln>
        </p:spPr>
      </p:pic>
      <p:sp>
        <p:nvSpPr>
          <p:cNvPr id="17" name="Text Box 24"/>
          <p:cNvSpPr txBox="1">
            <a:spLocks noChangeArrowheads="1"/>
          </p:cNvSpPr>
          <p:nvPr/>
        </p:nvSpPr>
        <p:spPr bwMode="auto">
          <a:xfrm>
            <a:off x="6968225" y="5153015"/>
            <a:ext cx="3212133" cy="669414"/>
          </a:xfrm>
          <a:custGeom>
            <a:avLst/>
            <a:gdLst>
              <a:gd name="connsiteX0" fmla="*/ 0 w 2693988"/>
              <a:gd name="connsiteY0" fmla="*/ 0 h 1200150"/>
              <a:gd name="connsiteX1" fmla="*/ 2693988 w 2693988"/>
              <a:gd name="connsiteY1" fmla="*/ 0 h 1200150"/>
              <a:gd name="connsiteX2" fmla="*/ 2693988 w 2693988"/>
              <a:gd name="connsiteY2" fmla="*/ 1200150 h 1200150"/>
              <a:gd name="connsiteX3" fmla="*/ 0 w 2693988"/>
              <a:gd name="connsiteY3" fmla="*/ 1200150 h 1200150"/>
              <a:gd name="connsiteX4" fmla="*/ 0 w 2693988"/>
              <a:gd name="connsiteY4" fmla="*/ 0 h 1200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988" h="1200150">
                <a:moveTo>
                  <a:pt x="0" y="0"/>
                </a:moveTo>
                <a:lnTo>
                  <a:pt x="2693988" y="0"/>
                </a:lnTo>
                <a:lnTo>
                  <a:pt x="2693988" y="1200150"/>
                </a:lnTo>
                <a:lnTo>
                  <a:pt x="0" y="1200150"/>
                </a:lnTo>
                <a:lnTo>
                  <a:pt x="0" y="0"/>
                </a:lnTo>
                <a:close/>
              </a:path>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175"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eaLnBrk="1" hangingPunct="1">
              <a:defRPr/>
            </a:pPr>
            <a:r>
              <a:rPr lang="en-GB" sz="1050" b="0" u="sng" dirty="0">
                <a:solidFill>
                  <a:srgbClr val="000066"/>
                </a:solidFill>
                <a:latin typeface="+mj-lt"/>
              </a:rPr>
              <a:t>Source</a:t>
            </a:r>
            <a:r>
              <a:rPr lang="en-GB" sz="1050" b="0" dirty="0">
                <a:solidFill>
                  <a:srgbClr val="000066"/>
                </a:solidFill>
                <a:latin typeface="+mj-lt"/>
              </a:rPr>
              <a:t>: DG SANCO</a:t>
            </a:r>
            <a:r>
              <a:rPr lang="ja-JP" altLang="en-GB" sz="1050" b="0" dirty="0">
                <a:solidFill>
                  <a:srgbClr val="000066"/>
                </a:solidFill>
                <a:latin typeface="+mj-lt"/>
              </a:rPr>
              <a:t>’</a:t>
            </a:r>
            <a:r>
              <a:rPr lang="en-GB" altLang="ja-JP" sz="1050" b="0" dirty="0">
                <a:solidFill>
                  <a:srgbClr val="000066"/>
                </a:solidFill>
                <a:latin typeface="+mj-lt"/>
              </a:rPr>
              <a:t>s IAIAQ project (2010-2011): </a:t>
            </a:r>
          </a:p>
          <a:p>
            <a:pPr algn="ctr" eaLnBrk="1" hangingPunct="1">
              <a:defRPr/>
            </a:pPr>
            <a:endParaRPr lang="en-GB" sz="600" b="0" dirty="0">
              <a:solidFill>
                <a:srgbClr val="000066"/>
              </a:solidFill>
              <a:latin typeface="+mj-lt"/>
            </a:endParaRPr>
          </a:p>
          <a:p>
            <a:pPr algn="ctr" eaLnBrk="1" hangingPunct="1">
              <a:defRPr/>
            </a:pPr>
            <a:r>
              <a:rPr lang="en-GB" sz="1050" b="0" dirty="0">
                <a:solidFill>
                  <a:srgbClr val="000066"/>
                </a:solidFill>
                <a:latin typeface="+mj-lt"/>
              </a:rPr>
              <a:t>Impact Assessment of IAQ related policies, actions and projects  </a:t>
            </a:r>
            <a:endParaRPr lang="en-GB" sz="1050" b="0" i="1" dirty="0">
              <a:solidFill>
                <a:srgbClr val="000066"/>
              </a:solidFill>
              <a:latin typeface="+mj-lt"/>
            </a:endParaRPr>
          </a:p>
        </p:txBody>
      </p:sp>
    </p:spTree>
    <p:extLst>
      <p:ext uri="{BB962C8B-B14F-4D97-AF65-F5344CB8AC3E}">
        <p14:creationId xmlns:p14="http://schemas.microsoft.com/office/powerpoint/2010/main" val="20255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6917" t="21954" r="2306" b="2139"/>
          <a:stretch>
            <a:fillRect/>
          </a:stretch>
        </p:blipFill>
        <p:spPr bwMode="auto">
          <a:xfrm>
            <a:off x="2707793" y="1678595"/>
            <a:ext cx="7643276" cy="4205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Text Box 5"/>
          <p:cNvSpPr txBox="1">
            <a:spLocks noChangeArrowheads="1"/>
          </p:cNvSpPr>
          <p:nvPr/>
        </p:nvSpPr>
        <p:spPr bwMode="auto">
          <a:xfrm>
            <a:off x="1240403" y="226681"/>
            <a:ext cx="10106108"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GB" sz="2800" dirty="0">
                <a:solidFill>
                  <a:srgbClr val="004494"/>
                </a:solidFill>
                <a:latin typeface="+mn-lt"/>
                <a:ea typeface="+mj-ea"/>
                <a:cs typeface="ＭＳ Ｐゴシック" charset="0"/>
              </a:rPr>
              <a:t>Potential health benefits at the 10</a:t>
            </a:r>
            <a:r>
              <a:rPr lang="en-GB" sz="2800" baseline="30000" dirty="0">
                <a:solidFill>
                  <a:srgbClr val="004494"/>
                </a:solidFill>
                <a:latin typeface="+mn-lt"/>
                <a:ea typeface="+mj-ea"/>
                <a:cs typeface="ＭＳ Ｐゴシック" charset="0"/>
              </a:rPr>
              <a:t>th</a:t>
            </a:r>
            <a:r>
              <a:rPr lang="en-GB" sz="2800" dirty="0">
                <a:solidFill>
                  <a:srgbClr val="004494"/>
                </a:solidFill>
                <a:latin typeface="+mn-lt"/>
                <a:ea typeface="+mj-ea"/>
                <a:cs typeface="ＭＳ Ｐゴシック" charset="0"/>
              </a:rPr>
              <a:t> year of implementation of </a:t>
            </a:r>
          </a:p>
          <a:p>
            <a:pPr algn="ctr" eaLnBrk="1" hangingPunct="1">
              <a:spcBef>
                <a:spcPct val="50000"/>
              </a:spcBef>
              <a:defRPr/>
            </a:pPr>
            <a:r>
              <a:rPr lang="en-GB" sz="2800" dirty="0">
                <a:solidFill>
                  <a:srgbClr val="004494"/>
                </a:solidFill>
                <a:latin typeface="+mn-lt"/>
                <a:ea typeface="+mj-ea"/>
                <a:cs typeface="ＭＳ Ｐゴシック" charset="0"/>
              </a:rPr>
              <a:t>10 IAQ related policies in 26 European Countries, DALYs/year</a:t>
            </a:r>
          </a:p>
        </p:txBody>
      </p:sp>
    </p:spTree>
    <p:extLst>
      <p:ext uri="{BB962C8B-B14F-4D97-AF65-F5344CB8AC3E}">
        <p14:creationId xmlns:p14="http://schemas.microsoft.com/office/powerpoint/2010/main" val="185327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ChangeArrowheads="1"/>
          </p:cNvSpPr>
          <p:nvPr/>
        </p:nvSpPr>
        <p:spPr bwMode="auto">
          <a:xfrm>
            <a:off x="90488" y="1534353"/>
            <a:ext cx="29071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175"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eaLnBrk="1" hangingPunct="1">
              <a:defRPr/>
            </a:pPr>
            <a:r>
              <a:rPr lang="en-GB" sz="1600" dirty="0">
                <a:solidFill>
                  <a:srgbClr val="000066"/>
                </a:solidFill>
                <a:latin typeface="+mj-lt"/>
              </a:rPr>
              <a:t>JRC ECA report n. 30 (2015)</a:t>
            </a:r>
            <a:endParaRPr lang="en-GB" sz="1600" i="1" dirty="0">
              <a:solidFill>
                <a:srgbClr val="000066"/>
              </a:solidFill>
              <a:latin typeface="+mj-lt"/>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484" y="1965572"/>
            <a:ext cx="2187457" cy="300511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11"/>
          <p:cNvSpPr>
            <a:spLocks noChangeArrowheads="1"/>
          </p:cNvSpPr>
          <p:nvPr/>
        </p:nvSpPr>
        <p:spPr bwMode="auto">
          <a:xfrm>
            <a:off x="2819717" y="3384814"/>
            <a:ext cx="999697" cy="52942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80"/>
          </a:solidFill>
          <a:ln w="127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7625" rIns="96838" bIns="47625" anchor="ctr"/>
          <a:lstStyle/>
          <a:p>
            <a:endParaRPr lang="en-GB"/>
          </a:p>
        </p:txBody>
      </p:sp>
      <p:pic>
        <p:nvPicPr>
          <p:cNvPr id="8"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599" y="877460"/>
            <a:ext cx="4125486" cy="559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
          <p:cNvSpPr txBox="1">
            <a:spLocks noChangeArrowheads="1"/>
          </p:cNvSpPr>
          <p:nvPr/>
        </p:nvSpPr>
        <p:spPr bwMode="auto">
          <a:xfrm>
            <a:off x="853888" y="57089"/>
            <a:ext cx="10683689"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ctr" eaLnBrk="1" hangingPunct="1">
              <a:defRPr/>
            </a:pPr>
            <a:r>
              <a:rPr lang="fr-BE" b="1" dirty="0">
                <a:solidFill>
                  <a:srgbClr val="164194"/>
                </a:solidFill>
                <a:latin typeface="Verdana" pitchFamily="34" charset="0"/>
                <a:ea typeface="MS PGothic" pitchFamily="34" charset="-128"/>
              </a:rPr>
              <a:t>Guidelines for </a:t>
            </a:r>
            <a:r>
              <a:rPr lang="fr-BE" b="1" dirty="0" err="1">
                <a:solidFill>
                  <a:srgbClr val="164194"/>
                </a:solidFill>
                <a:latin typeface="Verdana" pitchFamily="34" charset="0"/>
                <a:ea typeface="MS PGothic" pitchFamily="34" charset="-128"/>
              </a:rPr>
              <a:t>health-based</a:t>
            </a:r>
            <a:r>
              <a:rPr lang="fr-BE" b="1" dirty="0">
                <a:solidFill>
                  <a:srgbClr val="164194"/>
                </a:solidFill>
                <a:latin typeface="Verdana" pitchFamily="34" charset="0"/>
                <a:ea typeface="MS PGothic" pitchFamily="34" charset="-128"/>
              </a:rPr>
              <a:t> ventilation in EU (HEALTHVENT)</a:t>
            </a:r>
          </a:p>
        </p:txBody>
      </p:sp>
      <p:pic>
        <p:nvPicPr>
          <p:cNvPr id="2" name="Picture 1"/>
          <p:cNvPicPr>
            <a:picLocks noChangeAspect="1"/>
          </p:cNvPicPr>
          <p:nvPr/>
        </p:nvPicPr>
        <p:blipFill>
          <a:blip r:embed="rId5"/>
          <a:stretch>
            <a:fillRect/>
          </a:stretch>
        </p:blipFill>
        <p:spPr>
          <a:xfrm>
            <a:off x="8596799" y="767817"/>
            <a:ext cx="2940778" cy="5108091"/>
          </a:xfrm>
          <a:prstGeom prst="rect">
            <a:avLst/>
          </a:prstGeom>
        </p:spPr>
      </p:pic>
      <p:pic>
        <p:nvPicPr>
          <p:cNvPr id="13" name="Picture 12"/>
          <p:cNvPicPr>
            <a:picLocks noChangeAspect="1"/>
          </p:cNvPicPr>
          <p:nvPr/>
        </p:nvPicPr>
        <p:blipFill>
          <a:blip r:embed="rId6"/>
          <a:stretch>
            <a:fillRect/>
          </a:stretch>
        </p:blipFill>
        <p:spPr>
          <a:xfrm>
            <a:off x="10602" y="4983480"/>
            <a:ext cx="2987040" cy="1874520"/>
          </a:xfrm>
          <a:prstGeom prst="rect">
            <a:avLst/>
          </a:prstGeom>
        </p:spPr>
      </p:pic>
    </p:spTree>
    <p:extLst>
      <p:ext uri="{BB962C8B-B14F-4D97-AF65-F5344CB8AC3E}">
        <p14:creationId xmlns:p14="http://schemas.microsoft.com/office/powerpoint/2010/main" val="295421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1294" y="1367624"/>
            <a:ext cx="7182933" cy="2377440"/>
          </a:xfrm>
        </p:spPr>
        <p:txBody>
          <a:bodyPr/>
          <a:lstStyle/>
          <a:p>
            <a:pPr>
              <a:spcBef>
                <a:spcPct val="20000"/>
              </a:spcBef>
              <a:defRPr/>
            </a:pPr>
            <a:r>
              <a:rPr lang="en-GB" sz="2800" dirty="0"/>
              <a:t>The need for a holistic approach </a:t>
            </a:r>
            <a:r>
              <a:rPr lang="en-GB" sz="2800" dirty="0">
                <a:solidFill>
                  <a:srgbClr val="003399"/>
                </a:solidFill>
              </a:rPr>
              <a:t>for better aligning and integrating policies, regulations and standards related to the built environment which cross-cutting the issues of safety, health, energy efficiency and sustainability </a:t>
            </a:r>
            <a:endParaRPr lang="en-GB" sz="2800" dirty="0"/>
          </a:p>
        </p:txBody>
      </p:sp>
      <p:pic>
        <p:nvPicPr>
          <p:cNvPr id="5" name="Object 1"/>
          <p:cNvPicPr>
            <a:picLocks noChangeArrowheads="1"/>
          </p:cNvPicPr>
          <p:nvPr/>
        </p:nvPicPr>
        <p:blipFill>
          <a:blip r:embed="rId3">
            <a:extLst>
              <a:ext uri="{28A0092B-C50C-407E-A947-70E740481C1C}">
                <a14:useLocalDpi xmlns:a14="http://schemas.microsoft.com/office/drawing/2010/main" val="0"/>
              </a:ext>
            </a:extLst>
          </a:blip>
          <a:srcRect l="-217" t="-174" b="-174"/>
          <a:stretch>
            <a:fillRect/>
          </a:stretch>
        </p:blipFill>
        <p:spPr bwMode="auto">
          <a:xfrm>
            <a:off x="7593496" y="1556357"/>
            <a:ext cx="4492487" cy="310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a:xfrm>
            <a:off x="1040069" y="119269"/>
            <a:ext cx="10515600" cy="101077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200" b="1" dirty="0"/>
              <a:t>The need for a holistic approach </a:t>
            </a:r>
          </a:p>
        </p:txBody>
      </p:sp>
      <p:sp>
        <p:nvSpPr>
          <p:cNvPr id="8" name="Rectangle 3"/>
          <p:cNvSpPr txBox="1">
            <a:spLocks noChangeArrowheads="1"/>
          </p:cNvSpPr>
          <p:nvPr/>
        </p:nvSpPr>
        <p:spPr bwMode="auto">
          <a:xfrm>
            <a:off x="0" y="4160838"/>
            <a:ext cx="4905375" cy="2697162"/>
          </a:xfrm>
          <a:prstGeom prst="rect">
            <a:avLst/>
          </a:prstGeom>
          <a:solidFill>
            <a:srgbClr val="DDDC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anose="020B0604030504040204" pitchFamily="34" charset="0"/>
                <a:ea typeface="MS PGothic" panose="020B0600070205080204" pitchFamily="34" charset="-128"/>
              </a:defRPr>
            </a:lvl1pPr>
            <a:lvl2pPr marL="742950" indent="-285750" eaLnBrk="0" hangingPunct="0">
              <a:defRPr sz="7600" b="1">
                <a:solidFill>
                  <a:srgbClr val="FFD624"/>
                </a:solidFill>
                <a:latin typeface="Verdana" panose="020B0604030504040204" pitchFamily="34" charset="0"/>
                <a:ea typeface="MS PGothic" panose="020B0600070205080204" pitchFamily="34" charset="-128"/>
              </a:defRPr>
            </a:lvl2pPr>
            <a:lvl3pPr marL="1143000" indent="-228600" eaLnBrk="0" hangingPunct="0">
              <a:defRPr sz="7600" b="1">
                <a:solidFill>
                  <a:srgbClr val="FFD624"/>
                </a:solidFill>
                <a:latin typeface="Verdana" panose="020B0604030504040204" pitchFamily="34" charset="0"/>
                <a:ea typeface="MS PGothic" panose="020B0600070205080204" pitchFamily="34" charset="-128"/>
              </a:defRPr>
            </a:lvl3pPr>
            <a:lvl4pPr marL="1600200" indent="-228600" eaLnBrk="0" hangingPunct="0">
              <a:defRPr sz="7600" b="1">
                <a:solidFill>
                  <a:srgbClr val="FFD624"/>
                </a:solidFill>
                <a:latin typeface="Verdana" panose="020B0604030504040204" pitchFamily="34" charset="0"/>
                <a:ea typeface="MS PGothic" panose="020B0600070205080204" pitchFamily="34" charset="-128"/>
              </a:defRPr>
            </a:lvl4pPr>
            <a:lvl5pPr marL="2057400" indent="-228600" eaLnBrk="0" hangingPunct="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eaLnBrk="1" hangingPunct="1">
              <a:spcAft>
                <a:spcPts val="1200"/>
              </a:spcAft>
            </a:pPr>
            <a:r>
              <a:rPr lang="en-GB" altLang="en-US" sz="1400" dirty="0">
                <a:solidFill>
                  <a:srgbClr val="003366"/>
                </a:solidFill>
                <a:latin typeface="+mj-lt"/>
                <a:cs typeface="Arial" panose="020B0604020202020204" pitchFamily="34" charset="0"/>
              </a:rPr>
              <a:t>Cross-cutting Directives &amp; Related Standards</a:t>
            </a:r>
          </a:p>
          <a:p>
            <a:pPr eaLnBrk="1" hangingPunct="1">
              <a:spcAft>
                <a:spcPts val="1200"/>
              </a:spcAft>
              <a:buFontTx/>
              <a:buChar char="•"/>
            </a:pPr>
            <a:r>
              <a:rPr lang="en-GB" altLang="en-US" sz="1200" dirty="0">
                <a:solidFill>
                  <a:srgbClr val="003366"/>
                </a:solidFill>
                <a:latin typeface="+mj-lt"/>
                <a:cs typeface="Arial" panose="020B0604020202020204" pitchFamily="34" charset="0"/>
              </a:rPr>
              <a:t> EPBD Recast (2010/31/EC)</a:t>
            </a:r>
          </a:p>
          <a:p>
            <a:pPr eaLnBrk="1" hangingPunct="1">
              <a:spcAft>
                <a:spcPts val="1200"/>
              </a:spcAft>
            </a:pPr>
            <a:r>
              <a:rPr lang="en-GB" altLang="en-US" sz="1200" dirty="0">
                <a:solidFill>
                  <a:srgbClr val="003366"/>
                </a:solidFill>
                <a:latin typeface="+mj-lt"/>
                <a:cs typeface="Arial" panose="020B0604020202020204" pitchFamily="34" charset="0"/>
              </a:rPr>
              <a:t>  </a:t>
            </a:r>
            <a:r>
              <a:rPr lang="en-GB" altLang="en-US" sz="1000" dirty="0">
                <a:solidFill>
                  <a:srgbClr val="003366"/>
                </a:solidFill>
                <a:latin typeface="+mj-lt"/>
                <a:cs typeface="Arial" panose="020B0604020202020204" pitchFamily="34" charset="0"/>
              </a:rPr>
              <a:t>Energy Performance of Buildings Directive</a:t>
            </a:r>
          </a:p>
          <a:p>
            <a:pPr eaLnBrk="1" hangingPunct="1">
              <a:spcAft>
                <a:spcPts val="1200"/>
              </a:spcAft>
              <a:buFontTx/>
              <a:buChar char="•"/>
            </a:pPr>
            <a:r>
              <a:rPr lang="en-GB" altLang="en-US" sz="1200" dirty="0">
                <a:solidFill>
                  <a:srgbClr val="003366"/>
                </a:solidFill>
                <a:latin typeface="+mj-lt"/>
                <a:cs typeface="Arial" panose="020B0604020202020204" pitchFamily="34" charset="0"/>
              </a:rPr>
              <a:t> CPR (2011/305/EC)</a:t>
            </a:r>
          </a:p>
          <a:p>
            <a:pPr eaLnBrk="1" hangingPunct="1">
              <a:spcAft>
                <a:spcPts val="1200"/>
              </a:spcAft>
            </a:pPr>
            <a:r>
              <a:rPr lang="en-GB" altLang="en-US" sz="1000" dirty="0">
                <a:solidFill>
                  <a:srgbClr val="003366"/>
                </a:solidFill>
                <a:latin typeface="+mj-lt"/>
                <a:cs typeface="Arial" panose="020B0604020202020204" pitchFamily="34" charset="0"/>
              </a:rPr>
              <a:t>   Construction Products Regulation</a:t>
            </a:r>
            <a:endParaRPr lang="en-GB" altLang="en-US" sz="1200" dirty="0">
              <a:solidFill>
                <a:srgbClr val="003366"/>
              </a:solidFill>
              <a:latin typeface="+mj-lt"/>
              <a:cs typeface="Arial" panose="020B0604020202020204" pitchFamily="34" charset="0"/>
            </a:endParaRPr>
          </a:p>
          <a:p>
            <a:pPr eaLnBrk="1" hangingPunct="1">
              <a:spcAft>
                <a:spcPts val="1200"/>
              </a:spcAft>
              <a:buFontTx/>
              <a:buChar char="•"/>
            </a:pPr>
            <a:r>
              <a:rPr lang="en-GB" altLang="en-US" sz="1200" dirty="0">
                <a:solidFill>
                  <a:srgbClr val="003366"/>
                </a:solidFill>
                <a:latin typeface="+mj-lt"/>
                <a:cs typeface="Arial" panose="020B0604020202020204" pitchFamily="34" charset="0"/>
              </a:rPr>
              <a:t> Eco-design Directive</a:t>
            </a:r>
          </a:p>
          <a:p>
            <a:pPr eaLnBrk="1" hangingPunct="1">
              <a:spcAft>
                <a:spcPts val="1200"/>
              </a:spcAft>
              <a:buFontTx/>
              <a:buChar char="•"/>
            </a:pPr>
            <a:r>
              <a:rPr lang="it-IT" altLang="en-US" sz="1200" dirty="0">
                <a:solidFill>
                  <a:srgbClr val="003366"/>
                </a:solidFill>
                <a:latin typeface="+mj-lt"/>
                <a:cs typeface="Arial" panose="020B0604020202020204" pitchFamily="34" charset="0"/>
              </a:rPr>
              <a:t> Energy Labelling Directive, Ecolabel</a:t>
            </a:r>
            <a:endParaRPr lang="en-GB" altLang="en-US" sz="1200" dirty="0">
              <a:solidFill>
                <a:srgbClr val="003366"/>
              </a:solidFill>
              <a:latin typeface="+mj-lt"/>
              <a:cs typeface="Arial" panose="020B0604020202020204" pitchFamily="34" charset="0"/>
            </a:endParaRPr>
          </a:p>
          <a:p>
            <a:pPr eaLnBrk="1" hangingPunct="1">
              <a:spcAft>
                <a:spcPts val="1200"/>
              </a:spcAft>
              <a:buFontTx/>
              <a:buChar char="•"/>
            </a:pPr>
            <a:r>
              <a:rPr lang="en-GB" altLang="en-US" sz="1200" dirty="0">
                <a:solidFill>
                  <a:srgbClr val="003366"/>
                </a:solidFill>
                <a:latin typeface="+mj-lt"/>
                <a:cs typeface="Arial" panose="020B0604020202020204" pitchFamily="34" charset="0"/>
              </a:rPr>
              <a:t> …..</a:t>
            </a:r>
            <a:endParaRPr lang="en-GB" altLang="en-US" sz="1000" u="sng" dirty="0">
              <a:solidFill>
                <a:srgbClr val="003366"/>
              </a:solidFill>
              <a:latin typeface="+mj-lt"/>
              <a:cs typeface="Arial" panose="020B0604020202020204" pitchFamily="34" charset="0"/>
            </a:endParaRPr>
          </a:p>
        </p:txBody>
      </p:sp>
    </p:spTree>
    <p:extLst>
      <p:ext uri="{BB962C8B-B14F-4D97-AF65-F5344CB8AC3E}">
        <p14:creationId xmlns:p14="http://schemas.microsoft.com/office/powerpoint/2010/main" val="239451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40069" y="119269"/>
            <a:ext cx="10515600" cy="101077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2800" b="1" kern="0" dirty="0">
                <a:solidFill>
                  <a:srgbClr val="004494"/>
                </a:solidFill>
                <a:cs typeface="ＭＳ Ｐゴシック" charset="0"/>
              </a:rPr>
              <a:t>JRC report on Task 13.3 of DG ENER project on EED and EPBD assessment</a:t>
            </a:r>
            <a:endParaRPr lang="en-GB" sz="2800" b="1" dirty="0"/>
          </a:p>
        </p:txBody>
      </p:sp>
      <p:pic>
        <p:nvPicPr>
          <p:cNvPr id="6" name="Picture 5" descr="Task 13.3. report_cover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069" y="1634312"/>
            <a:ext cx="3269713" cy="4671872"/>
          </a:xfrm>
          <a:prstGeom prst="rect">
            <a:avLst/>
          </a:prstGeom>
          <a:ln>
            <a:solidFill>
              <a:schemeClr val="accent2">
                <a:lumMod val="40000"/>
                <a:lumOff val="60000"/>
              </a:schemeClr>
            </a:solidFill>
          </a:ln>
        </p:spPr>
      </p:pic>
      <p:sp>
        <p:nvSpPr>
          <p:cNvPr id="9" name="Rectangle 8"/>
          <p:cNvSpPr/>
          <p:nvPr/>
        </p:nvSpPr>
        <p:spPr>
          <a:xfrm rot="16200000">
            <a:off x="-1793213" y="3532740"/>
            <a:ext cx="4572000" cy="646331"/>
          </a:xfrm>
          <a:prstGeom prst="rect">
            <a:avLst/>
          </a:prstGeom>
        </p:spPr>
        <p:txBody>
          <a:bodyPr>
            <a:spAutoFit/>
          </a:bodyPr>
          <a:lstStyle/>
          <a:p>
            <a:r>
              <a:rPr lang="en-US" sz="900" dirty="0">
                <a:solidFill>
                  <a:schemeClr val="tx1"/>
                </a:solidFill>
                <a:latin typeface="+mj-lt"/>
              </a:rPr>
              <a:t> </a:t>
            </a:r>
            <a:endParaRPr lang="en-US" sz="900" b="0" dirty="0">
              <a:solidFill>
                <a:schemeClr val="tx1"/>
              </a:solidFill>
              <a:latin typeface="+mj-lt"/>
            </a:endParaRPr>
          </a:p>
          <a:p>
            <a:r>
              <a:rPr lang="en-US" sz="900" b="0" kern="0" dirty="0">
                <a:solidFill>
                  <a:srgbClr val="0F5494"/>
                </a:solidFill>
                <a:latin typeface="+mj-lt"/>
                <a:ea typeface="+mn-ea"/>
              </a:rPr>
              <a:t>https://ec.europa.eu/jrc/en/publication/eur-scientific-and-technical-research-reports/promoting-healthy-and-energy-efficient-buildings-european-union-national-implementation</a:t>
            </a:r>
          </a:p>
        </p:txBody>
      </p:sp>
      <p:sp>
        <p:nvSpPr>
          <p:cNvPr id="10" name="TextBox 9"/>
          <p:cNvSpPr txBox="1"/>
          <p:nvPr/>
        </p:nvSpPr>
        <p:spPr>
          <a:xfrm>
            <a:off x="4799310" y="1301606"/>
            <a:ext cx="5120105" cy="992579"/>
          </a:xfrm>
          <a:prstGeom prst="rect">
            <a:avLst/>
          </a:prstGeom>
          <a:noFill/>
        </p:spPr>
        <p:txBody>
          <a:bodyPr wrap="square" rtlCol="0">
            <a:spAutoFit/>
          </a:bodyPr>
          <a:lstStyle/>
          <a:p>
            <a:pPr>
              <a:lnSpc>
                <a:spcPct val="130000"/>
              </a:lnSpc>
            </a:pPr>
            <a:r>
              <a:rPr lang="en-US" sz="1400" b="1" u="sng" dirty="0">
                <a:solidFill>
                  <a:schemeClr val="tx1"/>
                </a:solidFill>
              </a:rPr>
              <a:t>JRC staff members</a:t>
            </a:r>
          </a:p>
          <a:p>
            <a:pPr>
              <a:lnSpc>
                <a:spcPct val="130000"/>
              </a:lnSpc>
            </a:pPr>
            <a:endParaRPr lang="en-US" sz="700" b="1" u="sng" dirty="0">
              <a:solidFill>
                <a:schemeClr val="tx1"/>
              </a:solidFill>
            </a:endParaRPr>
          </a:p>
          <a:p>
            <a:pPr>
              <a:lnSpc>
                <a:spcPct val="130000"/>
              </a:lnSpc>
            </a:pPr>
            <a:r>
              <a:rPr lang="en-US" sz="1200" b="1" dirty="0" err="1">
                <a:solidFill>
                  <a:schemeClr val="tx1"/>
                </a:solidFill>
              </a:rPr>
              <a:t>Stylianos</a:t>
            </a:r>
            <a:r>
              <a:rPr lang="en-US" sz="1200" b="1" dirty="0">
                <a:solidFill>
                  <a:schemeClr val="tx1"/>
                </a:solidFill>
              </a:rPr>
              <a:t> KEPHALOPOULOS, </a:t>
            </a:r>
            <a:r>
              <a:rPr lang="en-US" sz="1200" b="1" dirty="0" err="1">
                <a:solidFill>
                  <a:schemeClr val="tx1"/>
                </a:solidFill>
              </a:rPr>
              <a:t>Otmar</a:t>
            </a:r>
            <a:r>
              <a:rPr lang="en-US" sz="1200" b="1" dirty="0">
                <a:solidFill>
                  <a:schemeClr val="tx1"/>
                </a:solidFill>
              </a:rPr>
              <a:t> GEISS, </a:t>
            </a:r>
            <a:r>
              <a:rPr lang="en-US" sz="1200" b="1" dirty="0" err="1">
                <a:solidFill>
                  <a:schemeClr val="tx1"/>
                </a:solidFill>
              </a:rPr>
              <a:t>Josefa</a:t>
            </a:r>
            <a:r>
              <a:rPr lang="en-US" sz="1200" b="1" dirty="0">
                <a:solidFill>
                  <a:schemeClr val="tx1"/>
                </a:solidFill>
              </a:rPr>
              <a:t> BARRERO-MORENO, Delia D’AGOSTINO, Daniele PACI</a:t>
            </a:r>
          </a:p>
        </p:txBody>
      </p:sp>
      <p:sp>
        <p:nvSpPr>
          <p:cNvPr id="11" name="TextBox 10"/>
          <p:cNvSpPr txBox="1"/>
          <p:nvPr/>
        </p:nvSpPr>
        <p:spPr>
          <a:xfrm>
            <a:off x="4799311" y="2465745"/>
            <a:ext cx="5120105" cy="3908442"/>
          </a:xfrm>
          <a:prstGeom prst="rect">
            <a:avLst/>
          </a:prstGeom>
          <a:noFill/>
        </p:spPr>
        <p:txBody>
          <a:bodyPr wrap="square" rtlCol="0">
            <a:spAutoFit/>
          </a:bodyPr>
          <a:lstStyle/>
          <a:p>
            <a:pPr>
              <a:lnSpc>
                <a:spcPct val="130000"/>
              </a:lnSpc>
            </a:pPr>
            <a:r>
              <a:rPr lang="en-US" sz="1200" b="1" u="sng" dirty="0">
                <a:solidFill>
                  <a:schemeClr val="tx1"/>
                </a:solidFill>
              </a:rPr>
              <a:t>Advisory Board of Experts</a:t>
            </a:r>
          </a:p>
          <a:p>
            <a:pPr>
              <a:lnSpc>
                <a:spcPct val="130000"/>
              </a:lnSpc>
            </a:pPr>
            <a:endParaRPr lang="en-US" sz="1200" b="1" u="sng" dirty="0">
              <a:solidFill>
                <a:schemeClr val="tx1"/>
              </a:solidFill>
            </a:endParaRPr>
          </a:p>
          <a:p>
            <a:pPr>
              <a:lnSpc>
                <a:spcPct val="130000"/>
              </a:lnSpc>
            </a:pPr>
            <a:r>
              <a:rPr lang="en-US" sz="1200" b="1" dirty="0">
                <a:solidFill>
                  <a:schemeClr val="tx1"/>
                </a:solidFill>
              </a:rPr>
              <a:t>Francis ALLARD, </a:t>
            </a:r>
            <a:r>
              <a:rPr lang="en-US" sz="1200" b="1" dirty="0" err="1">
                <a:solidFill>
                  <a:schemeClr val="tx1"/>
                </a:solidFill>
              </a:rPr>
              <a:t>Université</a:t>
            </a:r>
            <a:r>
              <a:rPr lang="en-US" sz="1200" b="1" dirty="0">
                <a:solidFill>
                  <a:schemeClr val="tx1"/>
                </a:solidFill>
              </a:rPr>
              <a:t> de la Rochelle, France </a:t>
            </a:r>
          </a:p>
          <a:p>
            <a:pPr>
              <a:lnSpc>
                <a:spcPct val="130000"/>
              </a:lnSpc>
            </a:pPr>
            <a:r>
              <a:rPr lang="en-US" sz="1200" b="1" dirty="0">
                <a:solidFill>
                  <a:schemeClr val="tx1"/>
                </a:solidFill>
              </a:rPr>
              <a:t>Paolo CARRER, Milan University, Italy</a:t>
            </a:r>
          </a:p>
          <a:p>
            <a:pPr>
              <a:lnSpc>
                <a:spcPct val="130000"/>
              </a:lnSpc>
            </a:pPr>
            <a:r>
              <a:rPr lang="en-US" sz="1200" b="1" dirty="0">
                <a:solidFill>
                  <a:schemeClr val="tx1"/>
                </a:solidFill>
              </a:rPr>
              <a:t>Derrick CRUMP, IEH Consulting Limited, United Kingdom</a:t>
            </a:r>
          </a:p>
          <a:p>
            <a:pPr>
              <a:lnSpc>
                <a:spcPct val="130000"/>
              </a:lnSpc>
            </a:pPr>
            <a:r>
              <a:rPr lang="en-US" sz="1200" b="1" dirty="0">
                <a:solidFill>
                  <a:schemeClr val="tx1"/>
                </a:solidFill>
              </a:rPr>
              <a:t>Anita DERJANECZ, REHVA, Belgium</a:t>
            </a:r>
          </a:p>
          <a:p>
            <a:pPr>
              <a:lnSpc>
                <a:spcPct val="130000"/>
              </a:lnSpc>
            </a:pPr>
            <a:r>
              <a:rPr lang="en-US" sz="1200" b="1" dirty="0">
                <a:solidFill>
                  <a:schemeClr val="tx1"/>
                </a:solidFill>
              </a:rPr>
              <a:t>Eduardo DE OLIVEIRA FERNANDES, Porto University, Portugal </a:t>
            </a:r>
          </a:p>
          <a:p>
            <a:pPr>
              <a:lnSpc>
                <a:spcPct val="130000"/>
              </a:lnSpc>
            </a:pPr>
            <a:r>
              <a:rPr lang="en-US" sz="1200" b="1" dirty="0">
                <a:solidFill>
                  <a:schemeClr val="tx1"/>
                </a:solidFill>
              </a:rPr>
              <a:t>Otto HÄNNINEN, National Institute for Health and Welfare, Finland</a:t>
            </a:r>
          </a:p>
          <a:p>
            <a:pPr>
              <a:lnSpc>
                <a:spcPct val="130000"/>
              </a:lnSpc>
            </a:pPr>
            <a:r>
              <a:rPr lang="en-US" sz="1200" b="1" dirty="0" err="1">
                <a:solidFill>
                  <a:schemeClr val="tx1"/>
                </a:solidFill>
              </a:rPr>
              <a:t>Dorota</a:t>
            </a:r>
            <a:r>
              <a:rPr lang="en-US" sz="1200" b="1" dirty="0">
                <a:solidFill>
                  <a:schemeClr val="tx1"/>
                </a:solidFill>
              </a:rPr>
              <a:t> JAROSINSKA, World Health </a:t>
            </a:r>
            <a:r>
              <a:rPr lang="en-US" sz="1200" b="1" dirty="0" err="1">
                <a:solidFill>
                  <a:schemeClr val="tx1"/>
                </a:solidFill>
              </a:rPr>
              <a:t>Organisation</a:t>
            </a:r>
            <a:r>
              <a:rPr lang="en-US" sz="1200" b="1" dirty="0">
                <a:solidFill>
                  <a:schemeClr val="tx1"/>
                </a:solidFill>
              </a:rPr>
              <a:t> (WHO), Germany</a:t>
            </a:r>
          </a:p>
          <a:p>
            <a:pPr>
              <a:lnSpc>
                <a:spcPct val="130000"/>
              </a:lnSpc>
            </a:pPr>
            <a:r>
              <a:rPr lang="en-US" sz="1200" b="1" dirty="0" err="1">
                <a:solidFill>
                  <a:schemeClr val="tx1"/>
                </a:solidFill>
              </a:rPr>
              <a:t>Jarek</a:t>
            </a:r>
            <a:r>
              <a:rPr lang="en-US" sz="1200" b="1" dirty="0">
                <a:solidFill>
                  <a:schemeClr val="tx1"/>
                </a:solidFill>
              </a:rPr>
              <a:t> KURNITSKI, Tallinn University of Technology, Estonia </a:t>
            </a:r>
          </a:p>
          <a:p>
            <a:pPr>
              <a:lnSpc>
                <a:spcPct val="130000"/>
              </a:lnSpc>
            </a:pPr>
            <a:r>
              <a:rPr lang="en-US" sz="1200" b="1" dirty="0">
                <a:solidFill>
                  <a:schemeClr val="tx1"/>
                </a:solidFill>
              </a:rPr>
              <a:t>Hugo SANTOS, Porto University, Portugal</a:t>
            </a:r>
          </a:p>
          <a:p>
            <a:pPr>
              <a:lnSpc>
                <a:spcPct val="130000"/>
              </a:lnSpc>
            </a:pPr>
            <a:r>
              <a:rPr lang="en-US" sz="1200" b="1" dirty="0">
                <a:solidFill>
                  <a:schemeClr val="tx1"/>
                </a:solidFill>
              </a:rPr>
              <a:t>Corinne MANDIN, CSTB, France</a:t>
            </a:r>
          </a:p>
          <a:p>
            <a:pPr>
              <a:lnSpc>
                <a:spcPct val="130000"/>
              </a:lnSpc>
            </a:pPr>
            <a:r>
              <a:rPr lang="en-US" sz="1200" b="1" dirty="0" err="1">
                <a:solidFill>
                  <a:schemeClr val="tx1"/>
                </a:solidFill>
              </a:rPr>
              <a:t>Bjarne</a:t>
            </a:r>
            <a:r>
              <a:rPr lang="en-US" sz="1200" b="1" dirty="0">
                <a:solidFill>
                  <a:schemeClr val="tx1"/>
                </a:solidFill>
              </a:rPr>
              <a:t> OLESEN, Danish Technical University, Denmark</a:t>
            </a:r>
          </a:p>
          <a:p>
            <a:pPr>
              <a:lnSpc>
                <a:spcPct val="130000"/>
              </a:lnSpc>
            </a:pPr>
            <a:r>
              <a:rPr lang="en-US" sz="1200" b="1" dirty="0">
                <a:solidFill>
                  <a:schemeClr val="tx1"/>
                </a:solidFill>
              </a:rPr>
              <a:t>Olli SEPPÄNEN, REHVA, Belgium</a:t>
            </a:r>
          </a:p>
          <a:p>
            <a:pPr>
              <a:lnSpc>
                <a:spcPct val="130000"/>
              </a:lnSpc>
            </a:pPr>
            <a:r>
              <a:rPr lang="en-US" sz="1200" b="1" dirty="0" err="1">
                <a:solidFill>
                  <a:schemeClr val="tx1"/>
                </a:solidFill>
              </a:rPr>
              <a:t>Pawel</a:t>
            </a:r>
            <a:r>
              <a:rPr lang="en-US" sz="1200" b="1" dirty="0">
                <a:solidFill>
                  <a:schemeClr val="tx1"/>
                </a:solidFill>
              </a:rPr>
              <a:t> WARGOCKI, Danish Technical University, Denmark </a:t>
            </a:r>
          </a:p>
          <a:p>
            <a:pPr>
              <a:lnSpc>
                <a:spcPct val="130000"/>
              </a:lnSpc>
            </a:pPr>
            <a:r>
              <a:rPr lang="en-US" sz="1200" b="1" dirty="0">
                <a:solidFill>
                  <a:schemeClr val="tx1"/>
                </a:solidFill>
              </a:rPr>
              <a:t>Peter WOUTERS, Belgian Building Research Institute, Belgium </a:t>
            </a:r>
          </a:p>
        </p:txBody>
      </p:sp>
    </p:spTree>
    <p:extLst>
      <p:ext uri="{BB962C8B-B14F-4D97-AF65-F5344CB8AC3E}">
        <p14:creationId xmlns:p14="http://schemas.microsoft.com/office/powerpoint/2010/main" val="242388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40069" y="119269"/>
            <a:ext cx="10515600" cy="101077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2800" b="1" kern="0" dirty="0">
                <a:solidFill>
                  <a:srgbClr val="004494"/>
                </a:solidFill>
                <a:cs typeface="ＭＳ Ｐゴシック" charset="0"/>
              </a:rPr>
              <a:t>JRC report on Task 13.3 of DG ENER project on EED and EPBD assessment</a:t>
            </a:r>
            <a:endParaRPr lang="en-GB" sz="2800" b="1" dirty="0"/>
          </a:p>
        </p:txBody>
      </p:sp>
      <p:pic>
        <p:nvPicPr>
          <p:cNvPr id="2" name="Picture 1"/>
          <p:cNvPicPr>
            <a:picLocks noChangeAspect="1"/>
          </p:cNvPicPr>
          <p:nvPr/>
        </p:nvPicPr>
        <p:blipFill>
          <a:blip r:embed="rId3"/>
          <a:stretch>
            <a:fillRect/>
          </a:stretch>
        </p:blipFill>
        <p:spPr>
          <a:xfrm>
            <a:off x="787326" y="1423596"/>
            <a:ext cx="8694420" cy="1859280"/>
          </a:xfrm>
          <a:prstGeom prst="rect">
            <a:avLst/>
          </a:prstGeom>
        </p:spPr>
      </p:pic>
      <p:pic>
        <p:nvPicPr>
          <p:cNvPr id="3" name="Picture 2"/>
          <p:cNvPicPr>
            <a:picLocks noChangeAspect="1"/>
          </p:cNvPicPr>
          <p:nvPr/>
        </p:nvPicPr>
        <p:blipFill>
          <a:blip r:embed="rId4"/>
          <a:stretch>
            <a:fillRect/>
          </a:stretch>
        </p:blipFill>
        <p:spPr>
          <a:xfrm>
            <a:off x="768276" y="3163602"/>
            <a:ext cx="8732520" cy="1584960"/>
          </a:xfrm>
          <a:prstGeom prst="rect">
            <a:avLst/>
          </a:prstGeom>
        </p:spPr>
      </p:pic>
      <p:pic>
        <p:nvPicPr>
          <p:cNvPr id="4" name="Picture 3"/>
          <p:cNvPicPr>
            <a:picLocks noChangeAspect="1"/>
          </p:cNvPicPr>
          <p:nvPr/>
        </p:nvPicPr>
        <p:blipFill>
          <a:blip r:embed="rId5"/>
          <a:stretch>
            <a:fillRect/>
          </a:stretch>
        </p:blipFill>
        <p:spPr>
          <a:xfrm>
            <a:off x="806376" y="4798272"/>
            <a:ext cx="8694420" cy="1036320"/>
          </a:xfrm>
          <a:prstGeom prst="rect">
            <a:avLst/>
          </a:prstGeom>
        </p:spPr>
      </p:pic>
    </p:spTree>
    <p:extLst>
      <p:ext uri="{BB962C8B-B14F-4D97-AF65-F5344CB8AC3E}">
        <p14:creationId xmlns:p14="http://schemas.microsoft.com/office/powerpoint/2010/main" val="294692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40069" y="119269"/>
            <a:ext cx="10515600" cy="101077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2800" b="1" kern="0" dirty="0">
                <a:solidFill>
                  <a:srgbClr val="004494"/>
                </a:solidFill>
                <a:cs typeface="ＭＳ Ｐゴシック" charset="0"/>
              </a:rPr>
              <a:t>JRC report on Task 13.3 of DG ENER project on EED and EPBD assessment  </a:t>
            </a:r>
            <a:endParaRPr lang="en-GB" sz="2800" b="1" dirty="0"/>
          </a:p>
        </p:txBody>
      </p:sp>
      <p:sp>
        <p:nvSpPr>
          <p:cNvPr id="6" name="ZoneTexte 1"/>
          <p:cNvSpPr txBox="1"/>
          <p:nvPr/>
        </p:nvSpPr>
        <p:spPr>
          <a:xfrm>
            <a:off x="575009" y="2142145"/>
            <a:ext cx="10828096" cy="4093428"/>
          </a:xfrm>
          <a:prstGeom prst="rect">
            <a:avLst/>
          </a:prstGeom>
          <a:noFill/>
        </p:spPr>
        <p:txBody>
          <a:bodyPr wrap="square" rtlCol="0">
            <a:spAutoFit/>
          </a:bodyPr>
          <a:lstStyle/>
          <a:p>
            <a:pPr marL="457200" indent="-457200">
              <a:lnSpc>
                <a:spcPct val="130000"/>
              </a:lnSpc>
              <a:buFont typeface="Wingdings" charset="2"/>
              <a:buChar char="v"/>
            </a:pPr>
            <a:r>
              <a:rPr lang="en-US" sz="2000" b="0" dirty="0">
                <a:solidFill>
                  <a:srgbClr val="1E4494"/>
                </a:solidFill>
                <a:latin typeface="+mj-lt"/>
                <a:cs typeface="Calibri" panose="020F0502020204030204" pitchFamily="34" charset="0"/>
              </a:rPr>
              <a:t>A </a:t>
            </a:r>
            <a:r>
              <a:rPr lang="en-US" sz="2000" dirty="0" err="1">
                <a:solidFill>
                  <a:srgbClr val="1E4494"/>
                </a:solidFill>
                <a:latin typeface="+mj-lt"/>
                <a:cs typeface="Calibri" panose="020F0502020204030204" pitchFamily="34" charset="0"/>
              </a:rPr>
              <a:t>co-ordinated</a:t>
            </a:r>
            <a:r>
              <a:rPr lang="en-US" sz="2000" dirty="0">
                <a:solidFill>
                  <a:srgbClr val="1E4494"/>
                </a:solidFill>
                <a:latin typeface="+mj-lt"/>
                <a:cs typeface="Calibri" panose="020F0502020204030204" pitchFamily="34" charset="0"/>
              </a:rPr>
              <a:t> </a:t>
            </a:r>
            <a:r>
              <a:rPr lang="en-US" sz="2000" b="0" dirty="0">
                <a:solidFill>
                  <a:srgbClr val="1E4494"/>
                </a:solidFill>
                <a:latin typeface="+mj-lt"/>
                <a:cs typeface="Calibri" panose="020F0502020204030204" pitchFamily="34" charset="0"/>
              </a:rPr>
              <a:t>and </a:t>
            </a:r>
            <a:r>
              <a:rPr lang="en-US" sz="2000" dirty="0">
                <a:solidFill>
                  <a:srgbClr val="1E4494"/>
                </a:solidFill>
                <a:latin typeface="+mj-lt"/>
                <a:cs typeface="Calibri" panose="020F0502020204030204" pitchFamily="34" charset="0"/>
              </a:rPr>
              <a:t>coherent</a:t>
            </a:r>
            <a:r>
              <a:rPr lang="en-US" sz="2000" b="0" dirty="0">
                <a:solidFill>
                  <a:srgbClr val="1E4494"/>
                </a:solidFill>
                <a:latin typeface="+mj-lt"/>
                <a:cs typeface="Calibri" panose="020F0502020204030204" pitchFamily="34" charset="0"/>
              </a:rPr>
              <a:t> </a:t>
            </a:r>
            <a:r>
              <a:rPr lang="en-US" sz="2000" dirty="0">
                <a:solidFill>
                  <a:srgbClr val="1E4494"/>
                </a:solidFill>
                <a:latin typeface="+mj-lt"/>
                <a:cs typeface="Calibri" panose="020F0502020204030204" pitchFamily="34" charset="0"/>
              </a:rPr>
              <a:t>implementation</a:t>
            </a:r>
            <a:r>
              <a:rPr lang="en-US" sz="2000" b="0" dirty="0">
                <a:solidFill>
                  <a:srgbClr val="1E4494"/>
                </a:solidFill>
                <a:latin typeface="+mj-lt"/>
                <a:cs typeface="Calibri" panose="020F0502020204030204" pitchFamily="34" charset="0"/>
              </a:rPr>
              <a:t> of </a:t>
            </a:r>
            <a:r>
              <a:rPr lang="en-US" sz="2000" dirty="0">
                <a:solidFill>
                  <a:srgbClr val="1E4494"/>
                </a:solidFill>
                <a:latin typeface="+mj-lt"/>
                <a:cs typeface="Calibri" panose="020F0502020204030204" pitchFamily="34" charset="0"/>
              </a:rPr>
              <a:t>IEQ</a:t>
            </a:r>
            <a:r>
              <a:rPr lang="en-US" sz="2000" b="0" dirty="0">
                <a:solidFill>
                  <a:srgbClr val="1E4494"/>
                </a:solidFill>
                <a:latin typeface="+mj-lt"/>
                <a:cs typeface="Calibri" panose="020F0502020204030204" pitchFamily="34" charset="0"/>
              </a:rPr>
              <a:t> related </a:t>
            </a:r>
            <a:r>
              <a:rPr lang="en-US" sz="2000" dirty="0">
                <a:solidFill>
                  <a:srgbClr val="1E4494"/>
                </a:solidFill>
                <a:latin typeface="+mj-lt"/>
                <a:cs typeface="Calibri" panose="020F0502020204030204" pitchFamily="34" charset="0"/>
              </a:rPr>
              <a:t>requirements</a:t>
            </a:r>
            <a:r>
              <a:rPr lang="en-US" sz="2000" b="0" dirty="0">
                <a:solidFill>
                  <a:srgbClr val="1E4494"/>
                </a:solidFill>
                <a:latin typeface="+mj-lt"/>
                <a:cs typeface="Calibri" panose="020F0502020204030204" pitchFamily="34" charset="0"/>
              </a:rPr>
              <a:t> in building related policies in EU is </a:t>
            </a:r>
            <a:r>
              <a:rPr lang="en-US" sz="2000" dirty="0">
                <a:solidFill>
                  <a:srgbClr val="1E4494"/>
                </a:solidFill>
                <a:latin typeface="+mj-lt"/>
                <a:cs typeface="Calibri" panose="020F0502020204030204" pitchFamily="34" charset="0"/>
              </a:rPr>
              <a:t>still</a:t>
            </a:r>
            <a:r>
              <a:rPr lang="en-US" sz="2000" b="0" dirty="0">
                <a:solidFill>
                  <a:srgbClr val="1E4494"/>
                </a:solidFill>
                <a:latin typeface="+mj-lt"/>
                <a:cs typeface="Calibri" panose="020F0502020204030204" pitchFamily="34" charset="0"/>
              </a:rPr>
              <a:t> </a:t>
            </a:r>
            <a:r>
              <a:rPr lang="en-US" sz="2000" dirty="0">
                <a:solidFill>
                  <a:srgbClr val="1E4494"/>
                </a:solidFill>
                <a:latin typeface="+mj-lt"/>
                <a:cs typeface="Calibri" panose="020F0502020204030204" pitchFamily="34" charset="0"/>
              </a:rPr>
              <a:t>missing</a:t>
            </a:r>
            <a:r>
              <a:rPr lang="en-US" sz="2000" b="0" dirty="0">
                <a:solidFill>
                  <a:srgbClr val="1E4494"/>
                </a:solidFill>
                <a:latin typeface="+mj-lt"/>
                <a:cs typeface="Calibri" panose="020F0502020204030204" pitchFamily="34" charset="0"/>
              </a:rPr>
              <a:t> as from a regulatory point of view this remains under the competencies and responsibilities of the EU Member States with no binding requirements at EU level. This creates </a:t>
            </a:r>
            <a:r>
              <a:rPr lang="en-US" sz="2000" dirty="0">
                <a:solidFill>
                  <a:srgbClr val="1E4494"/>
                </a:solidFill>
                <a:latin typeface="+mj-lt"/>
                <a:cs typeface="Calibri" panose="020F0502020204030204" pitchFamily="34" charset="0"/>
              </a:rPr>
              <a:t>obstacles</a:t>
            </a:r>
            <a:r>
              <a:rPr lang="en-US" sz="2000" b="0" dirty="0">
                <a:solidFill>
                  <a:srgbClr val="1E4494"/>
                </a:solidFill>
                <a:latin typeface="+mj-lt"/>
                <a:cs typeface="Calibri" panose="020F0502020204030204" pitchFamily="34" charset="0"/>
              </a:rPr>
              <a:t> for the </a:t>
            </a:r>
            <a:r>
              <a:rPr lang="en-US" sz="2000" dirty="0">
                <a:solidFill>
                  <a:srgbClr val="1E4494"/>
                </a:solidFill>
                <a:latin typeface="+mj-lt"/>
                <a:cs typeface="Calibri" panose="020F0502020204030204" pitchFamily="34" charset="0"/>
              </a:rPr>
              <a:t>implementation</a:t>
            </a:r>
            <a:r>
              <a:rPr lang="en-US" sz="2000" b="0" dirty="0">
                <a:solidFill>
                  <a:srgbClr val="1E4494"/>
                </a:solidFill>
                <a:latin typeface="+mj-lt"/>
                <a:cs typeface="Calibri" panose="020F0502020204030204" pitchFamily="34" charset="0"/>
              </a:rPr>
              <a:t> of an </a:t>
            </a:r>
            <a:r>
              <a:rPr lang="en-US" sz="2000" dirty="0">
                <a:solidFill>
                  <a:srgbClr val="1E4494"/>
                </a:solidFill>
                <a:latin typeface="+mj-lt"/>
                <a:cs typeface="Calibri" panose="020F0502020204030204" pitchFamily="34" charset="0"/>
              </a:rPr>
              <a:t>integrated performance-based approach</a:t>
            </a:r>
            <a:r>
              <a:rPr lang="en-US" sz="2000" b="0" dirty="0">
                <a:solidFill>
                  <a:srgbClr val="1E4494"/>
                </a:solidFill>
                <a:latin typeface="+mj-lt"/>
                <a:cs typeface="Calibri" panose="020F0502020204030204" pitchFamily="34" charset="0"/>
              </a:rPr>
              <a:t> for buildings’ related energy and IEQ issues in Europe.</a:t>
            </a:r>
          </a:p>
          <a:p>
            <a:pPr>
              <a:lnSpc>
                <a:spcPct val="130000"/>
              </a:lnSpc>
            </a:pPr>
            <a:endParaRPr lang="en-US" sz="2000" b="0" dirty="0">
              <a:solidFill>
                <a:srgbClr val="1E4494"/>
              </a:solidFill>
              <a:latin typeface="+mj-lt"/>
              <a:cs typeface="Calibri" panose="020F0502020204030204" pitchFamily="34" charset="0"/>
            </a:endParaRPr>
          </a:p>
          <a:p>
            <a:pPr marL="457200" indent="-457200">
              <a:lnSpc>
                <a:spcPct val="130000"/>
              </a:lnSpc>
              <a:buFont typeface="Wingdings" charset="2"/>
              <a:buChar char="v"/>
            </a:pPr>
            <a:r>
              <a:rPr lang="en-US" sz="2000" b="0" dirty="0">
                <a:solidFill>
                  <a:srgbClr val="1E4494"/>
                </a:solidFill>
                <a:latin typeface="+mj-lt"/>
                <a:cs typeface="Calibri" panose="020F0502020204030204" pitchFamily="34" charset="0"/>
              </a:rPr>
              <a:t>There is a </a:t>
            </a:r>
            <a:r>
              <a:rPr lang="en-US" sz="2000" dirty="0">
                <a:solidFill>
                  <a:srgbClr val="1E4494"/>
                </a:solidFill>
                <a:latin typeface="+mj-lt"/>
                <a:cs typeface="Calibri" panose="020F0502020204030204" pitchFamily="34" charset="0"/>
              </a:rPr>
              <a:t>need</a:t>
            </a:r>
            <a:r>
              <a:rPr lang="en-US" sz="2000" b="0" dirty="0">
                <a:solidFill>
                  <a:srgbClr val="1E4494"/>
                </a:solidFill>
                <a:latin typeface="+mj-lt"/>
                <a:cs typeface="Calibri" panose="020F0502020204030204" pitchFamily="34" charset="0"/>
              </a:rPr>
              <a:t> to provide </a:t>
            </a:r>
            <a:r>
              <a:rPr lang="en-US" sz="2000" dirty="0">
                <a:solidFill>
                  <a:srgbClr val="1E4494"/>
                </a:solidFill>
                <a:latin typeface="+mj-lt"/>
                <a:cs typeface="Calibri" panose="020F0502020204030204" pitchFamily="34" charset="0"/>
              </a:rPr>
              <a:t>common health-based ventilation guidance in Europe</a:t>
            </a:r>
            <a:r>
              <a:rPr lang="en-US" sz="2000" b="0" dirty="0">
                <a:solidFill>
                  <a:srgbClr val="1E4494"/>
                </a:solidFill>
                <a:latin typeface="+mj-lt"/>
                <a:cs typeface="Calibri" panose="020F0502020204030204" pitchFamily="34" charset="0"/>
              </a:rPr>
              <a:t>, that will reinforce the definition and setting of ventilation requirements and metrics based on health criteria to be applied after all possible control strategies of indoor and outdoor pollution sources have been exploited. </a:t>
            </a:r>
          </a:p>
        </p:txBody>
      </p:sp>
      <p:sp>
        <p:nvSpPr>
          <p:cNvPr id="8" name="TextBox 7"/>
          <p:cNvSpPr txBox="1"/>
          <p:nvPr/>
        </p:nvSpPr>
        <p:spPr>
          <a:xfrm>
            <a:off x="668031" y="1495736"/>
            <a:ext cx="8543448" cy="461665"/>
          </a:xfrm>
          <a:prstGeom prst="rect">
            <a:avLst/>
          </a:prstGeom>
          <a:noFill/>
        </p:spPr>
        <p:txBody>
          <a:bodyPr wrap="square" rtlCol="0">
            <a:spAutoFit/>
          </a:bodyPr>
          <a:lstStyle/>
          <a:p>
            <a:pPr eaLnBrk="0" hangingPunct="0"/>
            <a:r>
              <a:rPr lang="en-GB" sz="2400" dirty="0">
                <a:solidFill>
                  <a:srgbClr val="004494"/>
                </a:solidFill>
                <a:latin typeface="Verdana"/>
                <a:cs typeface="ＭＳ Ｐゴシック" charset="0"/>
              </a:rPr>
              <a:t>Highlighted recommendations </a:t>
            </a:r>
            <a:r>
              <a:rPr lang="en-GB" sz="2000" dirty="0">
                <a:solidFill>
                  <a:srgbClr val="004494"/>
                </a:solidFill>
                <a:latin typeface="Verdana"/>
                <a:cs typeface="ＭＳ Ｐゴシック" charset="0"/>
              </a:rPr>
              <a:t> </a:t>
            </a:r>
            <a:endParaRPr lang="en-GB" sz="2400" dirty="0">
              <a:solidFill>
                <a:srgbClr val="004494"/>
              </a:solidFill>
              <a:latin typeface="Verdana"/>
              <a:cs typeface="ＭＳ Ｐゴシック" charset="0"/>
            </a:endParaRPr>
          </a:p>
        </p:txBody>
      </p:sp>
    </p:spTree>
    <p:extLst>
      <p:ext uri="{BB962C8B-B14F-4D97-AF65-F5344CB8AC3E}">
        <p14:creationId xmlns:p14="http://schemas.microsoft.com/office/powerpoint/2010/main" val="84691411"/>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3B1F5D7841074CBE2E963D24797DAD" ma:contentTypeVersion="8" ma:contentTypeDescription="Create a new document." ma:contentTypeScope="" ma:versionID="3210dabce6c64a0bd91f665fb0bdc707">
  <xsd:schema xmlns:xsd="http://www.w3.org/2001/XMLSchema" xmlns:xs="http://www.w3.org/2001/XMLSchema" xmlns:p="http://schemas.microsoft.com/office/2006/metadata/properties" xmlns:ns2="1bece07b-d03c-423c-b8a0-beed4db0bbc2" targetNamespace="http://schemas.microsoft.com/office/2006/metadata/properties" ma:root="true" ma:fieldsID="06e428f7c820e87f09b19d8c0e33bbb8" ns2:_="">
    <xsd:import namespace="1bece07b-d03c-423c-b8a0-beed4db0b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ce07b-d03c-423c-b8a0-beed4db0b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21C39C-3FED-451D-9D72-67467B378A3D}">
  <ds:schemaRefs>
    <ds:schemaRef ds:uri="http://schemas.microsoft.com/sharepoint/v3/contenttype/forms"/>
  </ds:schemaRefs>
</ds:datastoreItem>
</file>

<file path=customXml/itemProps2.xml><?xml version="1.0" encoding="utf-8"?>
<ds:datastoreItem xmlns:ds="http://schemas.openxmlformats.org/officeDocument/2006/customXml" ds:itemID="{7D0C47F7-A9EB-4A1F-9677-960643C7B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ce07b-d03c-423c-b8a0-beed4db0b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41414C-B5F4-4DB3-8377-5C9EA27E2913}">
  <ds:schemaRefs>
    <ds:schemaRef ds:uri="http://purl.org/dc/terms/"/>
    <ds:schemaRef ds:uri="http://schemas.openxmlformats.org/package/2006/metadata/core-properties"/>
    <ds:schemaRef ds:uri="1bece07b-d03c-423c-b8a0-beed4db0bbc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796</TotalTime>
  <Words>1599</Words>
  <Application>Microsoft Office PowerPoint</Application>
  <PresentationFormat>Widescreen</PresentationFormat>
  <Paragraphs>154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Wingdings</vt:lpstr>
      <vt:lpstr>Office Theme</vt:lpstr>
      <vt:lpstr>Conference on the Future of Europe – Event on Indoor Air Quality</vt:lpstr>
      <vt:lpstr>DG SANCO’s IAIAQ: Impact Assessment of IAQ related policies, actions and projects  (2010-2011)</vt:lpstr>
      <vt:lpstr>PowerPoint Presentation</vt:lpstr>
      <vt:lpstr>PowerPoint Presentation</vt:lpstr>
      <vt:lpstr>PowerPoint Presentation</vt:lpstr>
      <vt:lpstr>The need for a holistic approach for better aligning and integrating policies, regulations and standards related to the built environment which cross-cutting the issues of safety, health, energy efficiency and sustainability </vt:lpstr>
      <vt:lpstr>PowerPoint Presentation</vt:lpstr>
      <vt:lpstr>PowerPoint Presentation</vt:lpstr>
      <vt:lpstr>PowerPoint Presentation</vt:lpstr>
      <vt:lpstr>Development and integration of Indoor Environmental Quality indicators into the EU Building Stock Observatory </vt:lpstr>
      <vt:lpstr>PowerPoint Presentation</vt:lpstr>
      <vt:lpstr>Our partners and users</vt:lpstr>
      <vt:lpstr>Four IPCHEM thematic modules, one on IAQ</vt:lpstr>
      <vt:lpstr>IPCHEM Thematic Module IV: Data Integration Status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IPCHEM Information Platform for Chemical Monitoring</dc:title>
  <dc:creator>BOPP Stephanie (JRC-ISPRA)</dc:creator>
  <cp:lastModifiedBy>Charles Feld</cp:lastModifiedBy>
  <cp:revision>47</cp:revision>
  <dcterms:created xsi:type="dcterms:W3CDTF">2021-04-16T07:02:48Z</dcterms:created>
  <dcterms:modified xsi:type="dcterms:W3CDTF">2022-04-06T08:23:11Z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0x010100263B1F5D7841074CBE2E963D24797DAD</vt:lpwstr>
  </property>
</Properties>
</file>